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</p:bodyStyle>
    <p:otherStyle>
      <a:defPPr>
        <a:defRPr lang="en-US"/>
      </a:def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1B87DC"/>
              </a:gs>
              <a:gs pos="55000">
                <a:srgbClr val="1160B4"/>
              </a:gs>
              <a:gs pos="100000">
                <a:srgbClr val="08356F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B50A3">
                  <a:alpha val="95000"/>
                </a:srgbClr>
              </a:gs>
              <a:gs pos="42000">
                <a:srgbClr val="1165BD">
                  <a:alpha val="90000"/>
                </a:srgbClr>
              </a:gs>
              <a:gs pos="72000">
                <a:srgbClr val="1B80D4">
                  <a:alpha val="84000"/>
                </a:srgbClr>
              </a:gs>
              <a:gs pos="100000">
                <a:srgbClr val="299CE9">
                  <a:alpha val="76000"/>
                </a:srgbClr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73269">
                  <a:alpha val="85000"/>
                </a:srgbClr>
              </a:gs>
              <a:gs pos="34000">
                <a:srgbClr val="073269">
                  <a:alpha val="40000"/>
                </a:srgbClr>
              </a:gs>
              <a:gs pos="100000">
                <a:srgbClr val="073269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"/>
          <p:cNvSpPr txBox="1"/>
          <p:nvPr/>
        </p:nvSpPr>
        <p:spPr>
          <a:xfrm>
            <a:off x="14859000" y="800100"/>
            <a:ext cx="2286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 algn="r">
              <a:lnSpc>
                <a:spcPts val="2250"/>
              </a:lnSpc>
            </a:pPr>
            <a:r>
              <a:rPr lang="en-US" sz="1650" spc="150">
                <a:solidFill>
                  <a:srgbClr val="E3EFF9"/>
                </a:solidFill>
                <a:latin typeface="Barlow Condensed Bold"/>
                <a:ea typeface="Barlow Condensed Bold"/>
                <a:cs typeface="Barlow Condensed Bold"/>
              </a:rPr>
              <a:t>CONNECTING</a:t>
            </a:r>
            <a:br>
              <a:rPr lang="en-US" sz="1650">
                <a:latin typeface="Barlow Condensed Bold"/>
                <a:ea typeface="Barlow Condensed Bold"/>
                <a:cs typeface="Barlow Condensed Bold"/>
              </a:rPr>
            </a:br>
            <a:r>
              <a:rPr lang="en-US" sz="1650" spc="150">
                <a:solidFill>
                  <a:srgbClr val="E3EFF9"/>
                </a:solidFill>
                <a:latin typeface="Barlow Condensed Bold"/>
                <a:ea typeface="Barlow Condensed Bold"/>
                <a:cs typeface="Barlow Condensed Bold"/>
              </a:rPr>
              <a:t>TRADE</a:t>
            </a:r>
            <a:br>
              <a:rPr lang="en-US" sz="1650">
                <a:latin typeface="Barlow Condensed Bold"/>
                <a:ea typeface="Barlow Condensed Bold"/>
                <a:cs typeface="Barlow Condensed Bold"/>
              </a:rPr>
            </a:br>
            <a:r>
              <a:rPr lang="en-US" sz="1650" spc="150">
                <a:solidFill>
                  <a:srgbClr val="E3EFF9"/>
                </a:solidFill>
                <a:latin typeface="Barlow Condensed Bold"/>
                <a:ea typeface="Barlow Condensed Bold"/>
                <a:cs typeface="Barlow Condensed Bold"/>
              </a:rPr>
              <a:t>EMPOWERING</a:t>
            </a:r>
            <a:br>
              <a:rPr lang="en-US" sz="1650">
                <a:latin typeface="Barlow Condensed Bold"/>
                <a:ea typeface="Barlow Condensed Bold"/>
                <a:cs typeface="Barlow Condensed Bold"/>
              </a:rPr>
            </a:br>
            <a:r>
              <a:rPr lang="en-US" sz="1650" spc="150">
                <a:solidFill>
                  <a:srgbClr val="E3EFF9"/>
                </a:solidFill>
                <a:latin typeface="Barlow Condensed Bold"/>
                <a:ea typeface="Barlow Condensed Bold"/>
                <a:cs typeface="Barlow Condensed Bold"/>
              </a:rPr>
              <a:t>GROWTH</a:t>
            </a:r>
            <a:endParaRPr lang="en-US" sz="1650" spc="150">
              <a:solidFill>
                <a:srgbClr val="E3EFF9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7" name="Rectangle"/>
          <p:cNvSpPr/>
          <p:nvPr/>
        </p:nvSpPr>
        <p:spPr>
          <a:xfrm>
            <a:off x="16535400" y="2038350"/>
            <a:ext cx="609600" cy="2857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ath"/>
          <p:cNvSpPr/>
          <p:nvPr/>
        </p:nvSpPr>
        <p:spPr>
          <a:xfrm>
            <a:off x="1143000" y="4953000"/>
            <a:ext cx="6362700" cy="628650"/>
          </a:xfrm>
          <a:custGeom>
            <a:avLst/>
            <a:gdLst/>
            <a:ahLst/>
            <a:cxnLst/>
            <a:rect l="0" t="0" r="r" b="b"/>
            <a:pathLst>
              <a:path w="6362700" h="628650">
                <a:moveTo>
                  <a:pt x="0" y="0"/>
                </a:moveTo>
                <a:lnTo>
                  <a:pt x="6362700" y="0"/>
                </a:lnTo>
                <a:lnTo>
                  <a:pt x="6057900" y="628650"/>
                </a:lnTo>
                <a:lnTo>
                  <a:pt x="0" y="628650"/>
                </a:lnTo>
                <a:lnTo>
                  <a:pt x="0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"/>
          <p:cNvSpPr txBox="1"/>
          <p:nvPr/>
        </p:nvSpPr>
        <p:spPr>
          <a:xfrm>
            <a:off x="1447800" y="5143500"/>
            <a:ext cx="5175047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22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ONE-STOP CROSS-BORDER LOGISTICS</a:t>
            </a:r>
            <a:endParaRPr lang="en-US" sz="1950" spc="22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10" name="TextBox"/>
          <p:cNvSpPr txBox="1"/>
          <p:nvPr/>
        </p:nvSpPr>
        <p:spPr>
          <a:xfrm>
            <a:off x="1143000" y="5829300"/>
            <a:ext cx="14287500" cy="182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7200"/>
              </a:lnSpc>
            </a:pPr>
            <a:r>
              <a:rPr lang="en-US" sz="69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MAKING CROSS-BORDER</a:t>
            </a:r>
            <a:br>
              <a:rPr lang="en-US" sz="6900">
                <a:latin typeface="Barlow Condensed"/>
                <a:ea typeface="Barlow Condensed"/>
                <a:cs typeface="Barlow Condensed"/>
              </a:rPr>
            </a:br>
            <a:r>
              <a:rPr lang="en-US" sz="69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TRADE SIMPLER</a:t>
            </a:r>
            <a:endParaRPr lang="en-US" sz="69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1" name="TextBox"/>
          <p:cNvSpPr txBox="1"/>
          <p:nvPr/>
        </p:nvSpPr>
        <p:spPr>
          <a:xfrm>
            <a:off x="1162050" y="7772400"/>
            <a:ext cx="2657475" cy="438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450"/>
              </a:lnSpc>
            </a:pPr>
            <a:r>
              <a:rPr lang="zh-CN" sz="2550" spc="75">
                <a:solidFill>
                  <a:srgbClr val="C0D8F0"/>
                </a:solidFill>
                <a:latin typeface="Noto Sans SC"/>
                <a:ea typeface="Noto Sans SC"/>
                <a:cs typeface="Noto Sans SC"/>
              </a:rPr>
              <a:t>让跨境贸易更简单</a:t>
            </a:r>
            <a:endParaRPr lang="zh-CN" sz="2550" spc="75">
              <a:solidFill>
                <a:srgbClr val="C0D8F0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Rectangle"/>
          <p:cNvSpPr/>
          <p:nvPr/>
        </p:nvSpPr>
        <p:spPr>
          <a:xfrm>
            <a:off x="1162050" y="8343900"/>
            <a:ext cx="47625" cy="533400"/>
          </a:xfrm>
          <a:prstGeom prst="rect">
            <a:avLst/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"/>
          <p:cNvSpPr txBox="1"/>
          <p:nvPr/>
        </p:nvSpPr>
        <p:spPr>
          <a:xfrm>
            <a:off x="1428750" y="8362950"/>
            <a:ext cx="4000500" cy="57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250"/>
              </a:lnSpc>
            </a:pPr>
            <a:r>
              <a:rPr lang="en-US" sz="1650" spc="150">
                <a:solidFill>
                  <a:srgbClr val="E3EFF9"/>
                </a:solidFill>
                <a:latin typeface="Barlow Condensed"/>
                <a:ea typeface="Barlow Condensed"/>
                <a:cs typeface="Barlow Condensed"/>
              </a:rPr>
              <a:t>MORE THAN SHIPPING</a:t>
            </a:r>
            <a:br>
              <a:rPr lang="en-US" sz="1650">
                <a:latin typeface="Barlow Condensed"/>
                <a:ea typeface="Barlow Condensed"/>
                <a:cs typeface="Barlow Condensed"/>
              </a:rPr>
            </a:br>
            <a:r>
              <a:rPr lang="en-US" sz="1650" spc="150">
                <a:solidFill>
                  <a:srgbClr val="E3EFF9"/>
                </a:solidFill>
                <a:latin typeface="Barlow Condensed"/>
                <a:ea typeface="Barlow Condensed"/>
                <a:cs typeface="Barlow Condensed"/>
              </a:rPr>
              <a:t>A BRIGHTER TOMORROW</a:t>
            </a:r>
            <a:endParaRPr lang="en-US" sz="1650" spc="150">
              <a:solidFill>
                <a:srgbClr val="E3EFF9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4" name="Rectangle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solidFill>
            <a:srgbClr val="062E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"/>
          <p:cNvSpPr txBox="1"/>
          <p:nvPr/>
        </p:nvSpPr>
        <p:spPr>
          <a:xfrm>
            <a:off x="3543300" y="9563100"/>
            <a:ext cx="2314575" cy="533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100"/>
              </a:lnSpc>
            </a:pPr>
            <a:r>
              <a:rPr lang="en-US" sz="1500" spc="3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TRUSTED SERVICE</a:t>
            </a:r>
            <a:br>
              <a:rPr lang="en-US" sz="1500">
                <a:latin typeface="Barlow Condensed"/>
                <a:ea typeface="Barlow Condensed"/>
                <a:cs typeface="Barlow Condensed"/>
              </a:rPr>
            </a:br>
            <a:r>
              <a:rPr lang="en-US" sz="1500" spc="3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A STRONGER TOMORROW</a:t>
            </a:r>
            <a:endParaRPr lang="en-US" sz="1500" spc="3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6" name="TextBox"/>
          <p:cNvSpPr txBox="1"/>
          <p:nvPr/>
        </p:nvSpPr>
        <p:spPr>
          <a:xfrm>
            <a:off x="16435634" y="9582150"/>
            <a:ext cx="709365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75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XIAMEN HQ</a:t>
            </a:r>
            <a:endParaRPr lang="en-US" sz="1350" spc="75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7" name="TextBox"/>
          <p:cNvSpPr txBox="1"/>
          <p:nvPr/>
        </p:nvSpPr>
        <p:spPr>
          <a:xfrm>
            <a:off x="15258287" y="9791700"/>
            <a:ext cx="1886712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2250" spc="7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+86 592-5772527</a:t>
            </a:r>
            <a:endParaRPr lang="en-US" sz="2250" spc="7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pic>
        <p:nvPicPr>
          <p:cNvPr id="18" name="Image"/>
          <p:cNvPicPr>
            <a:picLocks noChangeAspect="1"/>
          </p:cNvPicPr>
          <p:nvPr/>
        </p:nvPicPr>
        <p:blipFill>
          <a:blip r:embed="rId2"/>
          <a:srcRect l="84" r="84"/>
          <a:stretch>
            <a:fillRect/>
          </a:stretch>
        </p:blipFill>
        <p:spPr>
          <a:xfrm>
            <a:off x="1143000" y="9715500"/>
            <a:ext cx="2047875" cy="228600"/>
          </a:xfrm>
          <a:prstGeom prst="rect">
            <a:avLst/>
          </a:prstGeom>
        </p:spPr>
      </p:pic>
      <p:sp>
        <p:nvSpPr>
          <p:cNvPr id="19" name="Rectangle"/>
          <p:cNvSpPr/>
          <p:nvPr/>
        </p:nvSpPr>
        <p:spPr>
          <a:xfrm>
            <a:off x="4763" y="9377363"/>
            <a:ext cx="18278475" cy="904875"/>
          </a:xfrm>
          <a:prstGeom prst="rect">
            <a:avLst/>
          </a:prstGeom>
          <a:noFill/>
          <a:ln w="9525">
            <a:solidFill>
              <a:srgbClr val="1B5FA8">
                <a:alpha val="50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"/>
          <p:cNvPicPr>
            <a:picLocks noChangeAspect="1"/>
          </p:cNvPicPr>
          <p:nvPr/>
        </p:nvPicPr>
        <p:blipFill>
          <a:blip r:embed="rId3"/>
          <a:srcRect t="148" b="148"/>
          <a:stretch>
            <a:fillRect/>
          </a:stretch>
        </p:blipFill>
        <p:spPr>
          <a:xfrm>
            <a:off x="1143000" y="685800"/>
            <a:ext cx="28575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02454"/>
              </a:gs>
              <a:gs pos="100000">
                <a:srgbClr val="001433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01433">
                  <a:alpha val="66000"/>
                </a:srgbClr>
              </a:gs>
              <a:gs pos="42000">
                <a:srgbClr val="001637">
                  <a:alpha val="82000"/>
                </a:srgbClr>
              </a:gs>
              <a:gs pos="100000">
                <a:srgbClr val="001433">
                  <a:alpha val="94000"/>
                </a:srgbClr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"/>
          <p:cNvSpPr txBox="1"/>
          <p:nvPr/>
        </p:nvSpPr>
        <p:spPr>
          <a:xfrm>
            <a:off x="8497062" y="1809750"/>
            <a:ext cx="1293876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950" spc="300">
                <a:solidFill>
                  <a:srgbClr val="FF6A70"/>
                </a:solidFill>
                <a:latin typeface="Barlow Condensed Bold"/>
                <a:ea typeface="Barlow Condensed Bold"/>
                <a:cs typeface="Barlow Condensed Bold"/>
              </a:rPr>
              <a:t>LET'S TALK</a:t>
            </a:r>
            <a:endParaRPr lang="en-US" sz="1950" spc="300">
              <a:solidFill>
                <a:srgbClr val="FF6A70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961515" y="2419350"/>
            <a:ext cx="9088755" cy="1009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7950"/>
              </a:lnSpc>
            </a:pPr>
            <a:r>
              <a:rPr lang="en-US" sz="66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LET'S MOVE FORWARD TOGETHER</a:t>
            </a:r>
            <a:endParaRPr lang="en-US" sz="66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7572375" y="3714750"/>
            <a:ext cx="3143250" cy="438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450"/>
              </a:lnSpc>
            </a:pPr>
            <a:r>
              <a:rPr lang="zh-CN" sz="2550" spc="225">
                <a:solidFill>
                  <a:srgbClr val="C0D8F0"/>
                </a:solidFill>
                <a:latin typeface="Noto Sans SC"/>
                <a:ea typeface="Noto Sans SC"/>
                <a:cs typeface="Noto Sans SC"/>
              </a:rPr>
              <a:t>携手并进，互利共赢</a:t>
            </a:r>
            <a:endParaRPr lang="zh-CN" sz="2550" spc="225">
              <a:solidFill>
                <a:srgbClr val="C0D8F0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8572500" y="4495800"/>
            <a:ext cx="11430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"/>
          <p:cNvSpPr txBox="1"/>
          <p:nvPr/>
        </p:nvSpPr>
        <p:spPr>
          <a:xfrm>
            <a:off x="4599347" y="4953000"/>
            <a:ext cx="9089306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800">
                <a:solidFill>
                  <a:srgbClr val="C0D8F0"/>
                </a:solidFill>
                <a:latin typeface="Inter"/>
                <a:ea typeface="Inter"/>
                <a:cs typeface="Inter"/>
              </a:rPr>
              <a:t>Tell us your cargo and destination — a dedicated consultant will build your logistics plan.</a:t>
            </a:r>
            <a:endParaRPr lang="en-US" sz="1800">
              <a:solidFill>
                <a:srgbClr val="C0D8F0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10" name="Rectangle"/>
          <p:cNvSpPr/>
          <p:nvPr/>
        </p:nvSpPr>
        <p:spPr>
          <a:xfrm>
            <a:off x="6667500" y="5867400"/>
            <a:ext cx="4953000" cy="8763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  <a:effectLst>
            <a:outerShdw blurRad="209550" dist="152400" dir="5400000" algn="ctr" rotWithShape="0">
              <a:srgbClr val="CC0A14">
                <a:alpha val="4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Box"/>
          <p:cNvSpPr txBox="1"/>
          <p:nvPr/>
        </p:nvSpPr>
        <p:spPr>
          <a:xfrm>
            <a:off x="8077200" y="6162675"/>
            <a:ext cx="2123294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FFFFFF"/>
                </a:solidFill>
                <a:effectLst>
                  <a:outerShdw blurRad="209550" dist="152400" dir="5400000" algn="ctr" rotWithShape="0">
                    <a:srgbClr val="CC0A14">
                      <a:alpha val="45000"/>
                    </a:srgbClr>
                  </a:outerShdw>
                </a:effectLst>
                <a:latin typeface="Barlow Condensed Bold"/>
                <a:ea typeface="Barlow Condensed Bold"/>
                <a:cs typeface="Barlow Condensed Bold"/>
              </a:rPr>
              <a:t>TALK TO A SPECIALIST</a:t>
            </a:r>
            <a:endParaRPr lang="en-US" sz="1950" spc="75">
              <a:solidFill>
                <a:srgbClr val="FFFFFF"/>
              </a:solidFill>
              <a:effectLst>
                <a:outerShdw blurRad="209550" dist="152400" dir="5400000" algn="ctr" rotWithShape="0">
                  <a:srgbClr val="CC0A14">
                    <a:alpha val="45000"/>
                  </a:srgbClr>
                </a:outerShdw>
              </a:effectLst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12" name="TextBox"/>
          <p:cNvSpPr txBox="1"/>
          <p:nvPr/>
        </p:nvSpPr>
        <p:spPr>
          <a:xfrm>
            <a:off x="8180260" y="7277100"/>
            <a:ext cx="1927479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100"/>
              </a:lnSpc>
            </a:pPr>
            <a:r>
              <a:rPr lang="en-US" sz="1500" spc="150">
                <a:solidFill>
                  <a:srgbClr val="8AA0BC"/>
                </a:solidFill>
                <a:latin typeface="Barlow Condensed"/>
                <a:ea typeface="Barlow Condensed"/>
                <a:cs typeface="Barlow Condensed"/>
              </a:rPr>
              <a:t>XIAMEN HQ DIRECT LINE</a:t>
            </a:r>
            <a:endParaRPr lang="en-US" sz="1500" spc="150">
              <a:solidFill>
                <a:srgbClr val="8AA0BC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3" name="TextBox"/>
          <p:cNvSpPr txBox="1"/>
          <p:nvPr/>
        </p:nvSpPr>
        <p:spPr>
          <a:xfrm>
            <a:off x="7237837" y="7581900"/>
            <a:ext cx="3812325" cy="647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5100"/>
              </a:lnSpc>
            </a:pPr>
            <a:r>
              <a:rPr lang="en-US" sz="4350" spc="15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+86 592-5772527</a:t>
            </a:r>
            <a:endParaRPr lang="en-US" sz="4350" spc="15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4" name="Rectangle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solidFill>
            <a:srgbClr val="00142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"/>
          <p:cNvSpPr txBox="1"/>
          <p:nvPr/>
        </p:nvSpPr>
        <p:spPr>
          <a:xfrm>
            <a:off x="3543300" y="9563100"/>
            <a:ext cx="2314575" cy="533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100"/>
              </a:lnSpc>
            </a:pPr>
            <a:r>
              <a:rPr lang="en-US" sz="1500" spc="3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TRUSTED SERVICE</a:t>
            </a:r>
            <a:br>
              <a:rPr lang="en-US" sz="1500">
                <a:latin typeface="Barlow Condensed"/>
                <a:ea typeface="Barlow Condensed"/>
                <a:cs typeface="Barlow Condensed"/>
              </a:rPr>
            </a:br>
            <a:r>
              <a:rPr lang="en-US" sz="1500" spc="3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A STRONGER TOMORROW</a:t>
            </a:r>
            <a:endParaRPr lang="en-US" sz="1500" spc="3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6" name="TextBox"/>
          <p:cNvSpPr txBox="1"/>
          <p:nvPr/>
        </p:nvSpPr>
        <p:spPr>
          <a:xfrm>
            <a:off x="13688695" y="9563100"/>
            <a:ext cx="3129914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100"/>
              </a:lnSpc>
            </a:pPr>
            <a:r>
              <a:rPr lang="en-US" sz="1500" spc="150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COOL WORLD INTERNATIONAL CO., LTD.</a:t>
            </a:r>
            <a:endParaRPr lang="en-US" sz="1500" spc="150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7" name="TextBox"/>
          <p:cNvSpPr txBox="1"/>
          <p:nvPr/>
        </p:nvSpPr>
        <p:spPr>
          <a:xfrm>
            <a:off x="13867517" y="9848850"/>
            <a:ext cx="2950807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THANK YOU FOR YOUR TRUST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pic>
        <p:nvPicPr>
          <p:cNvPr id="18" name="Image"/>
          <p:cNvPicPr>
            <a:picLocks noChangeAspect="1"/>
          </p:cNvPicPr>
          <p:nvPr/>
        </p:nvPicPr>
        <p:blipFill>
          <a:blip r:embed="rId2"/>
          <a:srcRect l="84" r="84"/>
          <a:stretch>
            <a:fillRect/>
          </a:stretch>
        </p:blipFill>
        <p:spPr>
          <a:xfrm>
            <a:off x="1143000" y="9715500"/>
            <a:ext cx="2047875" cy="228600"/>
          </a:xfrm>
          <a:prstGeom prst="rect">
            <a:avLst/>
          </a:prstGeom>
        </p:spPr>
      </p:pic>
      <p:sp>
        <p:nvSpPr>
          <p:cNvPr id="19" name="Rectangle"/>
          <p:cNvSpPr/>
          <p:nvPr/>
        </p:nvSpPr>
        <p:spPr>
          <a:xfrm>
            <a:off x="4763" y="9377363"/>
            <a:ext cx="18278475" cy="904875"/>
          </a:xfrm>
          <a:prstGeom prst="rect">
            <a:avLst/>
          </a:prstGeom>
          <a:noFill/>
          <a:ln w="9525">
            <a:solidFill>
              <a:srgbClr val="1B5FA8">
                <a:alpha val="50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876300"/>
            <a:ext cx="2247900" cy="41910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476502" y="962025"/>
            <a:ext cx="1114806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OVERVIEW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5" name="TextBox"/>
          <p:cNvSpPr txBox="1"/>
          <p:nvPr/>
        </p:nvSpPr>
        <p:spPr>
          <a:xfrm>
            <a:off x="16472229" y="914400"/>
            <a:ext cx="672770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endParaRPr lang="en-US" sz="1800" spc="150">
              <a:solidFill>
                <a:srgbClr val="8AA0BC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6649516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COOL WORLD AT A GLANCE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169545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酷界国际一览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"/>
          <p:cNvSpPr txBox="1"/>
          <p:nvPr/>
        </p:nvSpPr>
        <p:spPr>
          <a:xfrm>
            <a:off x="1143000" y="3390900"/>
            <a:ext cx="8215117" cy="1295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40587A"/>
                </a:solidFill>
                <a:latin typeface="Inter"/>
                <a:ea typeface="Inter"/>
                <a:cs typeface="Inter"/>
              </a:rPr>
              <a:t>Headquartered in Xiamen, Cool World International is a licensed freight</a:t>
            </a:r>
            <a:br>
              <a:rPr lang="en-US" sz="1650">
                <a:latin typeface="Inter"/>
                <a:ea typeface="Inter"/>
                <a:cs typeface="Inter"/>
              </a:rPr>
            </a:br>
            <a:r>
              <a:rPr lang="en-US" sz="1650">
                <a:solidFill>
                  <a:srgbClr val="40587A"/>
                </a:solidFill>
                <a:latin typeface="Inter"/>
                <a:ea typeface="Inter"/>
                <a:cs typeface="Inter"/>
              </a:rPr>
              <a:t>forwarder holding both China MOC NVOCC and US FMC registration. We deliver</a:t>
            </a:r>
            <a:br>
              <a:rPr lang="en-US" sz="1650">
                <a:latin typeface="Inter"/>
                <a:ea typeface="Inter"/>
                <a:cs typeface="Inter"/>
              </a:rPr>
            </a:br>
            <a:r>
              <a:rPr lang="en-US" sz="1650">
                <a:solidFill>
                  <a:srgbClr val="40587A"/>
                </a:solidFill>
                <a:latin typeface="Inter"/>
                <a:ea typeface="Inter"/>
                <a:cs typeface="Inter"/>
              </a:rPr>
              <a:t>end-to-end cross-border solutions across ocean, air, rail, warehousing, logistics</a:t>
            </a:r>
            <a:br>
              <a:rPr lang="en-US" sz="1650">
                <a:latin typeface="Inter"/>
                <a:ea typeface="Inter"/>
                <a:cs typeface="Inter"/>
              </a:rPr>
            </a:br>
            <a:r>
              <a:rPr lang="en-US" sz="1650">
                <a:solidFill>
                  <a:srgbClr val="40587A"/>
                </a:solidFill>
                <a:latin typeface="Inter"/>
                <a:ea typeface="Inter"/>
                <a:cs typeface="Inter"/>
              </a:rPr>
              <a:t>management and e-commerce supply chain.</a:t>
            </a:r>
            <a:endParaRPr lang="en-US" sz="1650">
              <a:solidFill>
                <a:srgbClr val="40587A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10" name="Rectangle"/>
          <p:cNvSpPr/>
          <p:nvPr/>
        </p:nvSpPr>
        <p:spPr>
          <a:xfrm>
            <a:off x="10287000" y="3333750"/>
            <a:ext cx="6858000" cy="1676400"/>
          </a:xfrm>
          <a:prstGeom prst="roundRect">
            <a:avLst>
              <a:gd name="adj" fmla="val 10227"/>
            </a:avLst>
          </a:prstGeom>
          <a:solidFill>
            <a:srgbClr val="00245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"/>
          <p:cNvSpPr/>
          <p:nvPr/>
        </p:nvSpPr>
        <p:spPr>
          <a:xfrm>
            <a:off x="10591800" y="3638550"/>
            <a:ext cx="533400" cy="381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"/>
          <p:cNvSpPr txBox="1"/>
          <p:nvPr/>
        </p:nvSpPr>
        <p:spPr>
          <a:xfrm>
            <a:off x="10591800" y="3771900"/>
            <a:ext cx="5888571" cy="6477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55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End-to-end service from booking and customs to final</a:t>
            </a:r>
            <a:br>
              <a:rPr lang="en-US" sz="1800">
                <a:latin typeface="Inter Bold"/>
                <a:ea typeface="Inter Bold"/>
                <a:cs typeface="Inter Bold"/>
              </a:rPr>
            </a:br>
            <a:r>
              <a:rPr lang="en-US" sz="18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delivery — first-hand rates, space under our control.</a:t>
            </a:r>
            <a:endParaRPr lang="en-US" sz="180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3" name="Rectangle"/>
          <p:cNvSpPr/>
          <p:nvPr/>
        </p:nvSpPr>
        <p:spPr>
          <a:xfrm>
            <a:off x="1143000" y="5715000"/>
            <a:ext cx="3714750" cy="2971800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"/>
          <p:cNvSpPr/>
          <p:nvPr/>
        </p:nvSpPr>
        <p:spPr>
          <a:xfrm>
            <a:off x="1476375" y="6115050"/>
            <a:ext cx="361950" cy="104775"/>
          </a:xfrm>
          <a:prstGeom prst="roundRect">
            <a:avLst>
              <a:gd name="adj" fmla="val 18181"/>
            </a:avLst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Rectangle"/>
          <p:cNvSpPr/>
          <p:nvPr/>
        </p:nvSpPr>
        <p:spPr>
          <a:xfrm>
            <a:off x="1476375" y="6257925"/>
            <a:ext cx="361950" cy="104775"/>
          </a:xfrm>
          <a:prstGeom prst="roundRect">
            <a:avLst>
              <a:gd name="adj" fmla="val 18181"/>
            </a:avLst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Path"/>
          <p:cNvSpPr/>
          <p:nvPr/>
        </p:nvSpPr>
        <p:spPr>
          <a:xfrm>
            <a:off x="1543050" y="6115050"/>
            <a:ext cx="209550" cy="247650"/>
          </a:xfrm>
          <a:custGeom>
            <a:avLst/>
            <a:gdLst/>
            <a:ahLst/>
            <a:cxnLst/>
            <a:rect l="0" t="0" r="r" b="b"/>
            <a:pathLst>
              <a:path w="209550" h="247650">
                <a:moveTo>
                  <a:pt x="19050" y="0"/>
                </a:moveTo>
                <a:lnTo>
                  <a:pt x="19050" y="104775"/>
                </a:lnTo>
                <a:lnTo>
                  <a:pt x="0" y="104775"/>
                </a:lnTo>
                <a:lnTo>
                  <a:pt x="0" y="0"/>
                </a:lnTo>
                <a:lnTo>
                  <a:pt x="19050" y="0"/>
                </a:lnTo>
                <a:close/>
                <a:moveTo>
                  <a:pt x="114300" y="0"/>
                </a:moveTo>
                <a:lnTo>
                  <a:pt x="114300" y="104775"/>
                </a:lnTo>
                <a:lnTo>
                  <a:pt x="95250" y="104775"/>
                </a:lnTo>
                <a:lnTo>
                  <a:pt x="95250" y="0"/>
                </a:lnTo>
                <a:lnTo>
                  <a:pt x="114300" y="0"/>
                </a:lnTo>
                <a:close/>
                <a:moveTo>
                  <a:pt x="209550" y="0"/>
                </a:moveTo>
                <a:lnTo>
                  <a:pt x="209550" y="104775"/>
                </a:lnTo>
                <a:lnTo>
                  <a:pt x="190500" y="104775"/>
                </a:lnTo>
                <a:lnTo>
                  <a:pt x="190500" y="0"/>
                </a:lnTo>
                <a:lnTo>
                  <a:pt x="209550" y="0"/>
                </a:lnTo>
                <a:close/>
                <a:moveTo>
                  <a:pt x="19050" y="142875"/>
                </a:moveTo>
                <a:lnTo>
                  <a:pt x="19050" y="247650"/>
                </a:lnTo>
                <a:lnTo>
                  <a:pt x="0" y="247650"/>
                </a:lnTo>
                <a:lnTo>
                  <a:pt x="0" y="142875"/>
                </a:lnTo>
                <a:lnTo>
                  <a:pt x="19050" y="142875"/>
                </a:lnTo>
                <a:close/>
                <a:moveTo>
                  <a:pt x="114300" y="142875"/>
                </a:moveTo>
                <a:lnTo>
                  <a:pt x="114300" y="247650"/>
                </a:lnTo>
                <a:lnTo>
                  <a:pt x="95250" y="247650"/>
                </a:lnTo>
                <a:lnTo>
                  <a:pt x="95250" y="142875"/>
                </a:lnTo>
                <a:lnTo>
                  <a:pt x="114300" y="142875"/>
                </a:lnTo>
                <a:close/>
                <a:moveTo>
                  <a:pt x="209550" y="142875"/>
                </a:moveTo>
                <a:lnTo>
                  <a:pt x="209550" y="247650"/>
                </a:lnTo>
                <a:lnTo>
                  <a:pt x="190500" y="247650"/>
                </a:lnTo>
                <a:lnTo>
                  <a:pt x="190500" y="142875"/>
                </a:lnTo>
                <a:lnTo>
                  <a:pt x="209550" y="142875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Box"/>
          <p:cNvSpPr txBox="1"/>
          <p:nvPr/>
        </p:nvSpPr>
        <p:spPr>
          <a:xfrm>
            <a:off x="1428750" y="6534150"/>
            <a:ext cx="390906" cy="952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7500"/>
              </a:lnSpc>
            </a:pPr>
            <a:r>
              <a:rPr lang="en-US" sz="675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9</a:t>
            </a:r>
            <a:endParaRPr lang="en-US" sz="675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8" name="TextBox"/>
          <p:cNvSpPr txBox="1"/>
          <p:nvPr/>
        </p:nvSpPr>
        <p:spPr>
          <a:xfrm>
            <a:off x="1428750" y="7562850"/>
            <a:ext cx="2587823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en-US" sz="180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Direct Carrier Contracts</a:t>
            </a:r>
            <a:endParaRPr lang="en-US" sz="180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19" name="TextBox"/>
          <p:cNvSpPr txBox="1"/>
          <p:nvPr/>
        </p:nvSpPr>
        <p:spPr>
          <a:xfrm>
            <a:off x="1428750" y="8001000"/>
            <a:ext cx="1917576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en-US" sz="1200" spc="38">
                <a:solidFill>
                  <a:srgbClr val="64748B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"/>
                <a:ea typeface="Inter"/>
                <a:cs typeface="Inter"/>
              </a:rPr>
              <a:t>Tier-1 carrier agreements</a:t>
            </a:r>
            <a:endParaRPr lang="en-US" sz="1200" spc="38">
              <a:solidFill>
                <a:srgbClr val="64748B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20" name="Rectangle"/>
          <p:cNvSpPr/>
          <p:nvPr/>
        </p:nvSpPr>
        <p:spPr>
          <a:xfrm>
            <a:off x="1147763" y="5719763"/>
            <a:ext cx="3705225" cy="2962275"/>
          </a:xfrm>
          <a:prstGeom prst="roundRect">
            <a:avLst>
              <a:gd name="adj" fmla="val 6270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Rectangle"/>
          <p:cNvSpPr/>
          <p:nvPr/>
        </p:nvSpPr>
        <p:spPr>
          <a:xfrm>
            <a:off x="5238750" y="5715000"/>
            <a:ext cx="3714750" cy="2971800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Path"/>
          <p:cNvSpPr/>
          <p:nvPr/>
        </p:nvSpPr>
        <p:spPr>
          <a:xfrm>
            <a:off x="5572010" y="6381635"/>
            <a:ext cx="362180" cy="19280"/>
          </a:xfrm>
          <a:custGeom>
            <a:avLst/>
            <a:gdLst/>
            <a:ahLst/>
            <a:cxnLst/>
            <a:rect l="0" t="0" r="r" b="b"/>
            <a:pathLst>
              <a:path w="362180" h="19280">
                <a:moveTo>
                  <a:pt x="9640" y="115"/>
                </a:moveTo>
                <a:lnTo>
                  <a:pt x="352540" y="115"/>
                </a:lnTo>
                <a:quadBezTo>
                  <a:pt x="356533" y="0"/>
                  <a:pt x="359275" y="2905"/>
                </a:quadBezTo>
                <a:quadBezTo>
                  <a:pt x="362180" y="5647"/>
                  <a:pt x="362065" y="9640"/>
                </a:quadBezTo>
                <a:quadBezTo>
                  <a:pt x="362180" y="13633"/>
                  <a:pt x="359275" y="16375"/>
                </a:quadBezTo>
                <a:quadBezTo>
                  <a:pt x="356533" y="19280"/>
                  <a:pt x="352540" y="19165"/>
                </a:quadBezTo>
                <a:lnTo>
                  <a:pt x="9640" y="19165"/>
                </a:lnTo>
                <a:quadBezTo>
                  <a:pt x="5647" y="19280"/>
                  <a:pt x="2905" y="16375"/>
                </a:quadBezTo>
                <a:quadBezTo>
                  <a:pt x="0" y="13633"/>
                  <a:pt x="115" y="9640"/>
                </a:quadBezTo>
                <a:quadBezTo>
                  <a:pt x="0" y="5647"/>
                  <a:pt x="2905" y="2905"/>
                </a:quadBezTo>
                <a:quadBezTo>
                  <a:pt x="5647" y="0"/>
                  <a:pt x="9640" y="115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Path"/>
          <p:cNvSpPr/>
          <p:nvPr/>
        </p:nvSpPr>
        <p:spPr>
          <a:xfrm>
            <a:off x="5648210" y="6114935"/>
            <a:ext cx="200140" cy="276340"/>
          </a:xfrm>
          <a:custGeom>
            <a:avLst/>
            <a:gdLst/>
            <a:ahLst/>
            <a:cxnLst/>
            <a:rect l="0" t="0" r="r" b="b"/>
            <a:pathLst>
              <a:path w="200140" h="276340">
                <a:moveTo>
                  <a:pt x="115" y="276340"/>
                </a:moveTo>
                <a:lnTo>
                  <a:pt x="115" y="9640"/>
                </a:lnTo>
                <a:quadBezTo>
                  <a:pt x="0" y="5647"/>
                  <a:pt x="2905" y="2905"/>
                </a:quadBezTo>
                <a:quadBezTo>
                  <a:pt x="5647" y="0"/>
                  <a:pt x="9640" y="115"/>
                </a:quadBezTo>
                <a:lnTo>
                  <a:pt x="200140" y="115"/>
                </a:lnTo>
                <a:lnTo>
                  <a:pt x="200140" y="19165"/>
                </a:lnTo>
                <a:lnTo>
                  <a:pt x="19165" y="19165"/>
                </a:lnTo>
                <a:lnTo>
                  <a:pt x="19165" y="276340"/>
                </a:lnTo>
                <a:lnTo>
                  <a:pt x="115" y="27634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Path"/>
          <p:cNvSpPr/>
          <p:nvPr/>
        </p:nvSpPr>
        <p:spPr>
          <a:xfrm>
            <a:off x="5838825" y="6124575"/>
            <a:ext cx="19050" cy="104775"/>
          </a:xfrm>
          <a:custGeom>
            <a:avLst/>
            <a:gdLst/>
            <a:ahLst/>
            <a:cxnLst/>
            <a:rect l="0" t="0" r="r" b="b"/>
            <a:pathLst>
              <a:path w="19050" h="104775">
                <a:moveTo>
                  <a:pt x="19050" y="104775"/>
                </a:moveTo>
                <a:lnTo>
                  <a:pt x="0" y="104775"/>
                </a:lnTo>
                <a:lnTo>
                  <a:pt x="0" y="0"/>
                </a:lnTo>
                <a:lnTo>
                  <a:pt x="19050" y="0"/>
                </a:lnTo>
                <a:lnTo>
                  <a:pt x="19050" y="104775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Rectangle"/>
          <p:cNvSpPr/>
          <p:nvPr/>
        </p:nvSpPr>
        <p:spPr>
          <a:xfrm>
            <a:off x="5791200" y="6229350"/>
            <a:ext cx="114300" cy="85725"/>
          </a:xfrm>
          <a:prstGeom prst="roundRect">
            <a:avLst>
              <a:gd name="adj" fmla="val 16666"/>
            </a:avLst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Box"/>
          <p:cNvSpPr txBox="1"/>
          <p:nvPr/>
        </p:nvSpPr>
        <p:spPr>
          <a:xfrm>
            <a:off x="5524500" y="6534150"/>
            <a:ext cx="394335" cy="952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7500"/>
              </a:lnSpc>
            </a:pPr>
            <a:r>
              <a:rPr lang="en-US" sz="675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6</a:t>
            </a:r>
            <a:endParaRPr lang="en-US" sz="675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7" name="TextBox"/>
          <p:cNvSpPr txBox="1"/>
          <p:nvPr/>
        </p:nvSpPr>
        <p:spPr>
          <a:xfrm>
            <a:off x="5524500" y="7562850"/>
            <a:ext cx="2121024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en-US" sz="180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China Port Network</a:t>
            </a:r>
            <a:endParaRPr lang="en-US" sz="180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8" name="TextBox"/>
          <p:cNvSpPr txBox="1"/>
          <p:nvPr/>
        </p:nvSpPr>
        <p:spPr>
          <a:xfrm>
            <a:off x="5524500" y="8001000"/>
            <a:ext cx="2712690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en-US" sz="1200" spc="38">
                <a:solidFill>
                  <a:srgbClr val="64748B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"/>
                <a:ea typeface="Inter"/>
                <a:cs typeface="Inter"/>
              </a:rPr>
              <a:t>Xiamen HQ + 5 major Chinese ports</a:t>
            </a:r>
            <a:endParaRPr lang="en-US" sz="1200" spc="38">
              <a:solidFill>
                <a:srgbClr val="64748B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29" name="Rectangle"/>
          <p:cNvSpPr/>
          <p:nvPr/>
        </p:nvSpPr>
        <p:spPr>
          <a:xfrm>
            <a:off x="5243513" y="5719763"/>
            <a:ext cx="3705225" cy="2962275"/>
          </a:xfrm>
          <a:prstGeom prst="roundRect">
            <a:avLst>
              <a:gd name="adj" fmla="val 6270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Rectangle"/>
          <p:cNvSpPr/>
          <p:nvPr/>
        </p:nvSpPr>
        <p:spPr>
          <a:xfrm>
            <a:off x="9334500" y="5715000"/>
            <a:ext cx="3714750" cy="2971800"/>
          </a:xfrm>
          <a:prstGeom prst="roundRect">
            <a:avLst>
              <a:gd name="adj" fmla="val 6410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Ellipse"/>
          <p:cNvSpPr/>
          <p:nvPr/>
        </p:nvSpPr>
        <p:spPr>
          <a:xfrm>
            <a:off x="9696450" y="6076950"/>
            <a:ext cx="304800" cy="304800"/>
          </a:xfrm>
          <a:prstGeom prst="ellipse">
            <a:avLst/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Path"/>
          <p:cNvSpPr/>
          <p:nvPr/>
        </p:nvSpPr>
        <p:spPr>
          <a:xfrm>
            <a:off x="9696450" y="6219825"/>
            <a:ext cx="304800" cy="19050"/>
          </a:xfrm>
          <a:custGeom>
            <a:avLst/>
            <a:gdLst/>
            <a:ahLst/>
            <a:cxnLst/>
            <a:rect l="0" t="0" r="r" b="b"/>
            <a:pathLst>
              <a:path w="304800" h="19050">
                <a:moveTo>
                  <a:pt x="304800" y="0"/>
                </a:moveTo>
                <a:lnTo>
                  <a:pt x="304800" y="19050"/>
                </a:lnTo>
                <a:lnTo>
                  <a:pt x="0" y="19050"/>
                </a:lnTo>
                <a:lnTo>
                  <a:pt x="0" y="0"/>
                </a:lnTo>
                <a:lnTo>
                  <a:pt x="304800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Path"/>
          <p:cNvSpPr/>
          <p:nvPr/>
        </p:nvSpPr>
        <p:spPr>
          <a:xfrm>
            <a:off x="9776460" y="6067224"/>
            <a:ext cx="144780" cy="324253"/>
          </a:xfrm>
          <a:custGeom>
            <a:avLst/>
            <a:gdLst/>
            <a:ahLst/>
            <a:cxnLst/>
            <a:rect l="0" t="0" r="r" b="b"/>
            <a:pathLst>
              <a:path w="144780" h="324253">
                <a:moveTo>
                  <a:pt x="144780" y="162126"/>
                </a:moveTo>
                <a:quadBezTo>
                  <a:pt x="144780" y="204815"/>
                  <a:pt x="128371" y="245464"/>
                </a:quadBezTo>
                <a:quadBezTo>
                  <a:pt x="111388" y="287535"/>
                  <a:pt x="79273" y="321110"/>
                </a:quadBezTo>
                <a:quadBezTo>
                  <a:pt x="79200" y="321187"/>
                  <a:pt x="79125" y="321261"/>
                </a:quadBezTo>
                <a:quadBezTo>
                  <a:pt x="79050" y="321336"/>
                  <a:pt x="78974" y="321409"/>
                </a:quadBezTo>
                <a:quadBezTo>
                  <a:pt x="76168" y="324253"/>
                  <a:pt x="72178" y="324049"/>
                </a:quadBezTo>
                <a:quadBezTo>
                  <a:pt x="68184" y="324075"/>
                  <a:pt x="65507" y="321110"/>
                </a:quadBezTo>
                <a:quadBezTo>
                  <a:pt x="33392" y="287535"/>
                  <a:pt x="16409" y="245464"/>
                </a:quadBezTo>
                <a:quadBezTo>
                  <a:pt x="0" y="204815"/>
                  <a:pt x="0" y="162126"/>
                </a:quadBezTo>
                <a:quadBezTo>
                  <a:pt x="0" y="119438"/>
                  <a:pt x="16409" y="78789"/>
                </a:quadBezTo>
                <a:quadBezTo>
                  <a:pt x="33392" y="36717"/>
                  <a:pt x="65507" y="3142"/>
                </a:quadBezTo>
                <a:quadBezTo>
                  <a:pt x="65580" y="3066"/>
                  <a:pt x="65655" y="2991"/>
                </a:quadBezTo>
                <a:quadBezTo>
                  <a:pt x="65730" y="2916"/>
                  <a:pt x="65806" y="2843"/>
                </a:quadBezTo>
                <a:quadBezTo>
                  <a:pt x="68612" y="0"/>
                  <a:pt x="72602" y="204"/>
                </a:quadBezTo>
                <a:quadBezTo>
                  <a:pt x="76596" y="177"/>
                  <a:pt x="79273" y="3142"/>
                </a:quadBezTo>
                <a:quadBezTo>
                  <a:pt x="111388" y="36717"/>
                  <a:pt x="128371" y="78789"/>
                </a:quadBezTo>
                <a:quadBezTo>
                  <a:pt x="144780" y="119438"/>
                  <a:pt x="144780" y="162126"/>
                </a:quadBezTo>
                <a:close/>
                <a:moveTo>
                  <a:pt x="125730" y="162126"/>
                </a:moveTo>
                <a:quadBezTo>
                  <a:pt x="125730" y="123138"/>
                  <a:pt x="110706" y="85920"/>
                </a:quadBezTo>
                <a:quadBezTo>
                  <a:pt x="96962" y="51871"/>
                  <a:pt x="72390" y="23827"/>
                </a:quadBezTo>
                <a:quadBezTo>
                  <a:pt x="47818" y="51871"/>
                  <a:pt x="34074" y="85920"/>
                </a:quadBezTo>
                <a:quadBezTo>
                  <a:pt x="19050" y="123138"/>
                  <a:pt x="19050" y="162126"/>
                </a:quadBezTo>
                <a:quadBezTo>
                  <a:pt x="19050" y="201115"/>
                  <a:pt x="34074" y="238333"/>
                </a:quadBezTo>
                <a:quadBezTo>
                  <a:pt x="47818" y="272381"/>
                  <a:pt x="72390" y="300426"/>
                </a:quadBezTo>
                <a:quadBezTo>
                  <a:pt x="96962" y="272382"/>
                  <a:pt x="110706" y="238333"/>
                </a:quadBezTo>
                <a:quadBezTo>
                  <a:pt x="125730" y="201115"/>
                  <a:pt x="125730" y="162126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Box"/>
          <p:cNvSpPr txBox="1"/>
          <p:nvPr/>
        </p:nvSpPr>
        <p:spPr>
          <a:xfrm>
            <a:off x="9620250" y="6534150"/>
            <a:ext cx="393478" cy="952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7500"/>
              </a:lnSpc>
            </a:pPr>
            <a:r>
              <a:rPr lang="en-US" sz="675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5</a:t>
            </a:r>
            <a:endParaRPr lang="en-US" sz="675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35" name="TextBox"/>
          <p:cNvSpPr txBox="1"/>
          <p:nvPr/>
        </p:nvSpPr>
        <p:spPr>
          <a:xfrm>
            <a:off x="9620250" y="7562850"/>
            <a:ext cx="1527423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en-US" sz="1800">
                <a:solidFill>
                  <a:srgbClr val="002454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Global Offices</a:t>
            </a:r>
            <a:endParaRPr lang="en-US" sz="1800">
              <a:solidFill>
                <a:srgbClr val="002454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36" name="TextBox"/>
          <p:cNvSpPr txBox="1"/>
          <p:nvPr/>
        </p:nvSpPr>
        <p:spPr>
          <a:xfrm>
            <a:off x="9620250" y="8001000"/>
            <a:ext cx="3136404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200" spc="38">
                <a:solidFill>
                  <a:srgbClr val="64748B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"/>
                <a:ea typeface="Inter"/>
                <a:cs typeface="Inter"/>
              </a:rPr>
              <a:t>Xiamen · Guangzhou · Shenzhen ·</a:t>
            </a:r>
            <a:br>
              <a:rPr lang="en-US" sz="1200">
                <a:latin typeface="Inter"/>
                <a:ea typeface="Inter"/>
                <a:cs typeface="Inter"/>
              </a:rPr>
            </a:br>
            <a:r>
              <a:rPr lang="en-US" sz="1200" spc="38">
                <a:solidFill>
                  <a:srgbClr val="64748B"/>
                </a:solidFill>
                <a:effectLst>
                  <a:outerShdw blurRad="152400" dist="114300" dir="5400000" algn="ctr" rotWithShape="0">
                    <a:srgbClr val="002454">
                      <a:alpha val="8000"/>
                    </a:srgbClr>
                  </a:outerShdw>
                </a:effectLst>
                <a:latin typeface="Inter"/>
                <a:ea typeface="Inter"/>
                <a:cs typeface="Inter"/>
              </a:rPr>
              <a:t>HCMC · Port Klang</a:t>
            </a:r>
            <a:endParaRPr lang="en-US" sz="1200" spc="38">
              <a:solidFill>
                <a:srgbClr val="64748B"/>
              </a:solidFill>
              <a:effectLst>
                <a:outerShdw blurRad="152400" dist="114300" dir="5400000" algn="ctr" rotWithShape="0">
                  <a:srgbClr val="002454">
                    <a:alpha val="8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37" name="Rectangle"/>
          <p:cNvSpPr/>
          <p:nvPr/>
        </p:nvSpPr>
        <p:spPr>
          <a:xfrm>
            <a:off x="9339263" y="5719763"/>
            <a:ext cx="3705225" cy="2962275"/>
          </a:xfrm>
          <a:prstGeom prst="roundRect">
            <a:avLst>
              <a:gd name="adj" fmla="val 6270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Rectangle"/>
          <p:cNvSpPr/>
          <p:nvPr/>
        </p:nvSpPr>
        <p:spPr>
          <a:xfrm>
            <a:off x="13430250" y="5715000"/>
            <a:ext cx="3714750" cy="2971800"/>
          </a:xfrm>
          <a:prstGeom prst="roundRect">
            <a:avLst>
              <a:gd name="adj" fmla="val 6410"/>
            </a:avLst>
          </a:prstGeom>
          <a:solidFill>
            <a:srgbClr val="002454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Path"/>
          <p:cNvSpPr/>
          <p:nvPr/>
        </p:nvSpPr>
        <p:spPr>
          <a:xfrm>
            <a:off x="13792163" y="6048369"/>
            <a:ext cx="304875" cy="371485"/>
          </a:xfrm>
          <a:custGeom>
            <a:avLst/>
            <a:gdLst/>
            <a:ahLst/>
            <a:cxnLst/>
            <a:rect l="0" t="0" r="r" b="b"/>
            <a:pathLst>
              <a:path w="304875" h="371485">
                <a:moveTo>
                  <a:pt x="6025" y="57838"/>
                </a:moveTo>
                <a:lnTo>
                  <a:pt x="148900" y="688"/>
                </a:lnTo>
                <a:quadBezTo>
                  <a:pt x="150602" y="0"/>
                  <a:pt x="152438" y="6"/>
                </a:quadBezTo>
                <a:quadBezTo>
                  <a:pt x="154273" y="0"/>
                  <a:pt x="155975" y="688"/>
                </a:quadBezTo>
                <a:lnTo>
                  <a:pt x="298850" y="57838"/>
                </a:lnTo>
                <a:quadBezTo>
                  <a:pt x="301587" y="58892"/>
                  <a:pt x="303200" y="61341"/>
                </a:quadBezTo>
                <a:quadBezTo>
                  <a:pt x="304875" y="63749"/>
                  <a:pt x="304838" y="66681"/>
                </a:quadBezTo>
                <a:lnTo>
                  <a:pt x="304838" y="175266"/>
                </a:lnTo>
                <a:quadBezTo>
                  <a:pt x="304838" y="207219"/>
                  <a:pt x="293743" y="238189"/>
                </a:quadBezTo>
                <a:quadBezTo>
                  <a:pt x="282984" y="268218"/>
                  <a:pt x="262861" y="294416"/>
                </a:quadBezTo>
                <a:quadBezTo>
                  <a:pt x="242843" y="320478"/>
                  <a:pt x="215680" y="339987"/>
                </a:quadBezTo>
                <a:quadBezTo>
                  <a:pt x="187922" y="359923"/>
                  <a:pt x="155511" y="370972"/>
                </a:quadBezTo>
                <a:quadBezTo>
                  <a:pt x="154017" y="371485"/>
                  <a:pt x="152438" y="371481"/>
                </a:quadBezTo>
                <a:quadBezTo>
                  <a:pt x="150858" y="371485"/>
                  <a:pt x="149364" y="370972"/>
                </a:quadBezTo>
                <a:quadBezTo>
                  <a:pt x="116953" y="359923"/>
                  <a:pt x="89195" y="339987"/>
                </a:quadBezTo>
                <a:quadBezTo>
                  <a:pt x="62032" y="320478"/>
                  <a:pt x="42014" y="294416"/>
                </a:quadBezTo>
                <a:quadBezTo>
                  <a:pt x="21891" y="268219"/>
                  <a:pt x="11133" y="238189"/>
                </a:quadBezTo>
                <a:quadBezTo>
                  <a:pt x="38" y="207219"/>
                  <a:pt x="38" y="175266"/>
                </a:quadBezTo>
                <a:lnTo>
                  <a:pt x="38" y="66681"/>
                </a:lnTo>
                <a:quadBezTo>
                  <a:pt x="0" y="63749"/>
                  <a:pt x="1675" y="61341"/>
                </a:quadBezTo>
                <a:quadBezTo>
                  <a:pt x="3288" y="58892"/>
                  <a:pt x="6025" y="57838"/>
                </a:quadBezTo>
                <a:close/>
                <a:moveTo>
                  <a:pt x="19088" y="175266"/>
                </a:moveTo>
                <a:quadBezTo>
                  <a:pt x="19088" y="203909"/>
                  <a:pt x="29067" y="231764"/>
                </a:quadBezTo>
                <a:quadBezTo>
                  <a:pt x="38818" y="258982"/>
                  <a:pt x="57121" y="282812"/>
                </a:quadBezTo>
                <a:quadBezTo>
                  <a:pt x="75428" y="306644"/>
                  <a:pt x="100308" y="324514"/>
                </a:quadBezTo>
                <a:quadBezTo>
                  <a:pt x="124452" y="341854"/>
                  <a:pt x="152438" y="351867"/>
                </a:quadBezTo>
                <a:quadBezTo>
                  <a:pt x="180423" y="341854"/>
                  <a:pt x="204567" y="324514"/>
                </a:quadBezTo>
                <a:quadBezTo>
                  <a:pt x="229448" y="306644"/>
                  <a:pt x="247754" y="282812"/>
                </a:quadBezTo>
                <a:quadBezTo>
                  <a:pt x="266057" y="258982"/>
                  <a:pt x="275809" y="231764"/>
                </a:quadBezTo>
                <a:quadBezTo>
                  <a:pt x="285788" y="203909"/>
                  <a:pt x="285788" y="175266"/>
                </a:quadBezTo>
                <a:lnTo>
                  <a:pt x="285788" y="73130"/>
                </a:lnTo>
                <a:lnTo>
                  <a:pt x="152438" y="19790"/>
                </a:lnTo>
                <a:lnTo>
                  <a:pt x="19088" y="73130"/>
                </a:lnTo>
                <a:lnTo>
                  <a:pt x="19088" y="1752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Path"/>
          <p:cNvSpPr/>
          <p:nvPr/>
        </p:nvSpPr>
        <p:spPr>
          <a:xfrm>
            <a:off x="13867321" y="6169171"/>
            <a:ext cx="158413" cy="112693"/>
          </a:xfrm>
          <a:custGeom>
            <a:avLst/>
            <a:gdLst/>
            <a:ahLst/>
            <a:cxnLst/>
            <a:rect l="0" t="0" r="r" b="b"/>
            <a:pathLst>
              <a:path w="158413" h="112693">
                <a:moveTo>
                  <a:pt x="18013" y="47056"/>
                </a:moveTo>
                <a:lnTo>
                  <a:pt x="58151" y="87194"/>
                </a:lnTo>
                <a:lnTo>
                  <a:pt x="140278" y="3319"/>
                </a:lnTo>
                <a:quadBezTo>
                  <a:pt x="143260" y="92"/>
                  <a:pt x="147654" y="173"/>
                </a:quadBezTo>
                <a:quadBezTo>
                  <a:pt x="152044" y="0"/>
                  <a:pt x="155094" y="3163"/>
                </a:quadBezTo>
                <a:quadBezTo>
                  <a:pt x="158321" y="6146"/>
                  <a:pt x="158241" y="10539"/>
                </a:quadBezTo>
                <a:quadBezTo>
                  <a:pt x="158413" y="14930"/>
                  <a:pt x="155250" y="17980"/>
                </a:quadBezTo>
                <a:lnTo>
                  <a:pt x="65715" y="109420"/>
                </a:lnTo>
                <a:quadBezTo>
                  <a:pt x="65696" y="109440"/>
                  <a:pt x="65677" y="109459"/>
                </a:quadBezTo>
                <a:quadBezTo>
                  <a:pt x="65657" y="109479"/>
                  <a:pt x="65638" y="109498"/>
                </a:quadBezTo>
                <a:quadBezTo>
                  <a:pt x="62621" y="112693"/>
                  <a:pt x="58229" y="112567"/>
                </a:quadBezTo>
                <a:quadBezTo>
                  <a:pt x="53837" y="112693"/>
                  <a:pt x="50820" y="109498"/>
                </a:quadBezTo>
                <a:lnTo>
                  <a:pt x="3195" y="61873"/>
                </a:lnTo>
                <a:quadBezTo>
                  <a:pt x="0" y="58857"/>
                  <a:pt x="126" y="54465"/>
                </a:quadBezTo>
                <a:quadBezTo>
                  <a:pt x="0" y="50072"/>
                  <a:pt x="3195" y="47056"/>
                </a:quadBezTo>
                <a:quadBezTo>
                  <a:pt x="6212" y="43861"/>
                  <a:pt x="10604" y="43987"/>
                </a:quadBezTo>
                <a:quadBezTo>
                  <a:pt x="14996" y="43861"/>
                  <a:pt x="18013" y="47056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TextBox"/>
          <p:cNvSpPr txBox="1"/>
          <p:nvPr/>
        </p:nvSpPr>
        <p:spPr>
          <a:xfrm>
            <a:off x="13716000" y="6534150"/>
            <a:ext cx="396907" cy="952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7500"/>
              </a:lnSpc>
            </a:pPr>
            <a:r>
              <a:rPr lang="en-US" sz="6750">
                <a:solidFill>
                  <a:srgbClr val="FFFFFF"/>
                </a:solidFill>
                <a:effectLst>
                  <a:outerShdw blurRad="152400" dist="114300" dir="5400000" algn="ctr" rotWithShape="0">
                    <a:srgbClr val="002454">
                      <a:alpha val="16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2</a:t>
            </a:r>
            <a:endParaRPr lang="en-US" sz="6750">
              <a:solidFill>
                <a:srgbClr val="FFFFFF"/>
              </a:solidFill>
              <a:effectLst>
                <a:outerShdw blurRad="152400" dist="114300" dir="5400000" algn="ctr" rotWithShape="0">
                  <a:srgbClr val="002454">
                    <a:alpha val="16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42" name="TextBox"/>
          <p:cNvSpPr txBox="1"/>
          <p:nvPr/>
        </p:nvSpPr>
        <p:spPr>
          <a:xfrm>
            <a:off x="13716000" y="7562850"/>
            <a:ext cx="2397509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en-US" sz="1800">
                <a:solidFill>
                  <a:srgbClr val="FFFFFF"/>
                </a:solidFill>
                <a:effectLst>
                  <a:outerShdw blurRad="152400" dist="114300" dir="5400000" algn="ctr" rotWithShape="0">
                    <a:srgbClr val="002454">
                      <a:alpha val="16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International Licences</a:t>
            </a:r>
            <a:endParaRPr lang="en-US" sz="1800">
              <a:solidFill>
                <a:srgbClr val="FFFFFF"/>
              </a:solidFill>
              <a:effectLst>
                <a:outerShdw blurRad="152400" dist="114300" dir="5400000" algn="ctr" rotWithShape="0">
                  <a:srgbClr val="002454">
                    <a:alpha val="16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43" name="TextBox"/>
          <p:cNvSpPr txBox="1"/>
          <p:nvPr/>
        </p:nvSpPr>
        <p:spPr>
          <a:xfrm>
            <a:off x="13716000" y="8001000"/>
            <a:ext cx="2341959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200" spc="38">
                <a:solidFill>
                  <a:srgbClr val="C0D8F0"/>
                </a:solidFill>
                <a:effectLst>
                  <a:outerShdw blurRad="152400" dist="114300" dir="5400000" algn="ctr" rotWithShape="0">
                    <a:srgbClr val="002454">
                      <a:alpha val="16000"/>
                    </a:srgbClr>
                  </a:outerShdw>
                </a:effectLst>
                <a:latin typeface="Inter"/>
                <a:ea typeface="Inter"/>
                <a:cs typeface="Inter"/>
              </a:rPr>
              <a:t>China MOC NVOCC + US FMC</a:t>
            </a:r>
            <a:br>
              <a:rPr lang="en-US" sz="1200">
                <a:latin typeface="Inter"/>
                <a:ea typeface="Inter"/>
                <a:cs typeface="Inter"/>
              </a:rPr>
            </a:br>
            <a:r>
              <a:rPr lang="en-US" sz="1200" spc="38">
                <a:solidFill>
                  <a:srgbClr val="C0D8F0"/>
                </a:solidFill>
                <a:effectLst>
                  <a:outerShdw blurRad="152400" dist="114300" dir="5400000" algn="ctr" rotWithShape="0">
                    <a:srgbClr val="002454">
                      <a:alpha val="16000"/>
                    </a:srgbClr>
                  </a:outerShdw>
                </a:effectLst>
                <a:latin typeface="Inter"/>
                <a:ea typeface="Inter"/>
                <a:cs typeface="Inter"/>
              </a:rPr>
              <a:t>registration</a:t>
            </a:r>
            <a:endParaRPr lang="en-US" sz="1200" spc="38">
              <a:solidFill>
                <a:srgbClr val="C0D8F0"/>
              </a:solidFill>
              <a:effectLst>
                <a:outerShdw blurRad="152400" dist="114300" dir="5400000" algn="ctr" rotWithShape="0">
                  <a:srgbClr val="002454">
                    <a:alpha val="16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44" name="Rectangle"/>
          <p:cNvSpPr/>
          <p:nvPr/>
        </p:nvSpPr>
        <p:spPr>
          <a:xfrm>
            <a:off x="13439775" y="5724525"/>
            <a:ext cx="3695700" cy="2952750"/>
          </a:xfrm>
          <a:prstGeom prst="roundRect">
            <a:avLst>
              <a:gd name="adj" fmla="val 6129"/>
            </a:avLst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52400" dist="11430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Rectangle"/>
          <p:cNvSpPr/>
          <p:nvPr/>
        </p:nvSpPr>
        <p:spPr>
          <a:xfrm>
            <a:off x="1143000" y="9048750"/>
            <a:ext cx="16002000" cy="723900"/>
          </a:xfrm>
          <a:prstGeom prst="roundRect">
            <a:avLst>
              <a:gd name="adj" fmla="val 21052"/>
            </a:avLst>
          </a:prstGeom>
          <a:solidFill>
            <a:srgbClr val="00245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"/>
          <p:cNvSpPr/>
          <p:nvPr/>
        </p:nvSpPr>
        <p:spPr>
          <a:xfrm>
            <a:off x="1562100" y="9220200"/>
            <a:ext cx="76200" cy="3810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Box"/>
          <p:cNvSpPr txBox="1"/>
          <p:nvPr/>
        </p:nvSpPr>
        <p:spPr>
          <a:xfrm>
            <a:off x="2914650" y="9286875"/>
            <a:ext cx="8526819" cy="257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650" spc="75">
                <a:solidFill>
                  <a:srgbClr val="FFFFFF"/>
                </a:solidFill>
                <a:latin typeface="Inter"/>
                <a:ea typeface="Inter"/>
                <a:cs typeface="Inter"/>
              </a:rPr>
              <a:t>First-hand rates &amp; space  |  China MOC + US FMC licensed  |  Full-chain visibility</a:t>
            </a:r>
            <a:endParaRPr lang="en-US" sz="1650" spc="75">
              <a:solidFill>
                <a:srgbClr val="FFFFFF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48" name="TextBox"/>
          <p:cNvSpPr txBox="1"/>
          <p:nvPr/>
        </p:nvSpPr>
        <p:spPr>
          <a:xfrm>
            <a:off x="12725400" y="9296400"/>
            <a:ext cx="256127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500" spc="225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COOL WORLD INTERNATIONAL</a:t>
            </a:r>
            <a:endParaRPr lang="en-US" sz="1500" spc="225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876300"/>
            <a:ext cx="2819400" cy="41910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512418" y="962025"/>
            <a:ext cx="1649349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SERVICE LINES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5" name="TextBox"/>
          <p:cNvSpPr txBox="1"/>
          <p:nvPr/>
        </p:nvSpPr>
        <p:spPr>
          <a:xfrm>
            <a:off x="16472688" y="914400"/>
            <a:ext cx="672312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endParaRPr lang="en-US" sz="1800" spc="150">
              <a:solidFill>
                <a:srgbClr val="8AA0BC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8709660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END-TO-END, ONE-STOP LOGISTICS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312420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端到端的一站式物流服务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"/>
          <p:cNvSpPr/>
          <p:nvPr/>
        </p:nvSpPr>
        <p:spPr>
          <a:xfrm>
            <a:off x="1143000" y="36195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Path"/>
          <p:cNvSpPr/>
          <p:nvPr/>
        </p:nvSpPr>
        <p:spPr>
          <a:xfrm>
            <a:off x="1453859" y="4177215"/>
            <a:ext cx="408408" cy="148802"/>
          </a:xfrm>
          <a:custGeom>
            <a:avLst/>
            <a:gdLst/>
            <a:ahLst/>
            <a:cxnLst/>
            <a:rect l="0" t="0" r="r" b="b"/>
            <a:pathLst>
              <a:path w="408408" h="148802">
                <a:moveTo>
                  <a:pt x="389229" y="212"/>
                </a:moveTo>
                <a:quadBezTo>
                  <a:pt x="391230" y="210"/>
                  <a:pt x="393179" y="662"/>
                </a:quadBezTo>
                <a:quadBezTo>
                  <a:pt x="395129" y="1112"/>
                  <a:pt x="396927" y="1991"/>
                </a:quadBezTo>
                <a:quadBezTo>
                  <a:pt x="403627" y="5028"/>
                  <a:pt x="405818" y="12051"/>
                </a:quadBezTo>
                <a:quadBezTo>
                  <a:pt x="408408" y="18937"/>
                  <a:pt x="404991" y="25452"/>
                </a:quadBezTo>
                <a:lnTo>
                  <a:pt x="361804" y="113882"/>
                </a:lnTo>
                <a:quadBezTo>
                  <a:pt x="354890" y="129458"/>
                  <a:pt x="340684" y="138929"/>
                </a:quadBezTo>
                <a:quadBezTo>
                  <a:pt x="326308" y="148513"/>
                  <a:pt x="308742" y="148802"/>
                </a:quadBezTo>
                <a:lnTo>
                  <a:pt x="97949" y="148799"/>
                </a:lnTo>
                <a:quadBezTo>
                  <a:pt x="80674" y="148513"/>
                  <a:pt x="66298" y="138929"/>
                </a:quadBezTo>
                <a:quadBezTo>
                  <a:pt x="52092" y="129458"/>
                  <a:pt x="45178" y="113881"/>
                </a:quadBezTo>
                <a:lnTo>
                  <a:pt x="1991" y="25452"/>
                </a:lnTo>
                <a:quadBezTo>
                  <a:pt x="1112" y="23654"/>
                  <a:pt x="662" y="21704"/>
                </a:quadBezTo>
                <a:quadBezTo>
                  <a:pt x="210" y="19755"/>
                  <a:pt x="212" y="17754"/>
                </a:quadBezTo>
                <a:quadBezTo>
                  <a:pt x="0" y="10400"/>
                  <a:pt x="5350" y="5350"/>
                </a:quadBezTo>
                <a:quadBezTo>
                  <a:pt x="10400" y="0"/>
                  <a:pt x="17754" y="212"/>
                </a:quadBezTo>
                <a:lnTo>
                  <a:pt x="389229" y="212"/>
                </a:lnTo>
                <a:close/>
                <a:moveTo>
                  <a:pt x="45843" y="35295"/>
                </a:moveTo>
                <a:lnTo>
                  <a:pt x="76855" y="98797"/>
                </a:lnTo>
                <a:quadBezTo>
                  <a:pt x="76937" y="98966"/>
                  <a:pt x="77016" y="99137"/>
                </a:quadBezTo>
                <a:quadBezTo>
                  <a:pt x="77095" y="99308"/>
                  <a:pt x="77171" y="99480"/>
                </a:quadBezTo>
                <a:quadBezTo>
                  <a:pt x="79958" y="105870"/>
                  <a:pt x="85759" y="109738"/>
                </a:quadBezTo>
                <a:quadBezTo>
                  <a:pt x="91560" y="113605"/>
                  <a:pt x="98531" y="113720"/>
                </a:quadBezTo>
                <a:lnTo>
                  <a:pt x="308742" y="113718"/>
                </a:lnTo>
                <a:quadBezTo>
                  <a:pt x="315422" y="113605"/>
                  <a:pt x="321223" y="109738"/>
                </a:quadBezTo>
                <a:quadBezTo>
                  <a:pt x="327024" y="105870"/>
                  <a:pt x="329811" y="99481"/>
                </a:quadBezTo>
                <a:quadBezTo>
                  <a:pt x="329887" y="99308"/>
                  <a:pt x="329966" y="99137"/>
                </a:quadBezTo>
                <a:quadBezTo>
                  <a:pt x="330045" y="98966"/>
                  <a:pt x="330127" y="98797"/>
                </a:quadBezTo>
                <a:lnTo>
                  <a:pt x="361140" y="35295"/>
                </a:lnTo>
                <a:lnTo>
                  <a:pt x="45843" y="35295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Path"/>
          <p:cNvSpPr/>
          <p:nvPr/>
        </p:nvSpPr>
        <p:spPr>
          <a:xfrm>
            <a:off x="1519899" y="4047199"/>
            <a:ext cx="274902" cy="147770"/>
          </a:xfrm>
          <a:custGeom>
            <a:avLst/>
            <a:gdLst/>
            <a:ahLst/>
            <a:cxnLst/>
            <a:rect l="0" t="0" r="r" b="b"/>
            <a:pathLst>
              <a:path w="274902" h="147770">
                <a:moveTo>
                  <a:pt x="212" y="147770"/>
                </a:moveTo>
                <a:lnTo>
                  <a:pt x="212" y="17754"/>
                </a:lnTo>
                <a:quadBezTo>
                  <a:pt x="0" y="10400"/>
                  <a:pt x="5350" y="5350"/>
                </a:quadBezTo>
                <a:quadBezTo>
                  <a:pt x="10400" y="0"/>
                  <a:pt x="17754" y="212"/>
                </a:quadBezTo>
                <a:lnTo>
                  <a:pt x="257149" y="212"/>
                </a:lnTo>
                <a:quadBezTo>
                  <a:pt x="264502" y="0"/>
                  <a:pt x="269553" y="5350"/>
                </a:quadBezTo>
                <a:quadBezTo>
                  <a:pt x="274902" y="10400"/>
                  <a:pt x="274690" y="17754"/>
                </a:quadBezTo>
                <a:lnTo>
                  <a:pt x="274690" y="147770"/>
                </a:lnTo>
                <a:lnTo>
                  <a:pt x="239607" y="147770"/>
                </a:lnTo>
                <a:lnTo>
                  <a:pt x="239607" y="35295"/>
                </a:lnTo>
                <a:lnTo>
                  <a:pt x="35295" y="35295"/>
                </a:lnTo>
                <a:lnTo>
                  <a:pt x="35295" y="147770"/>
                </a:lnTo>
                <a:lnTo>
                  <a:pt x="212" y="14777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Path"/>
          <p:cNvSpPr/>
          <p:nvPr/>
        </p:nvSpPr>
        <p:spPr>
          <a:xfrm>
            <a:off x="1598321" y="3989414"/>
            <a:ext cx="118057" cy="75539"/>
          </a:xfrm>
          <a:custGeom>
            <a:avLst/>
            <a:gdLst/>
            <a:ahLst/>
            <a:cxnLst/>
            <a:rect l="0" t="0" r="r" b="b"/>
            <a:pathLst>
              <a:path w="118057" h="75539">
                <a:moveTo>
                  <a:pt x="212" y="75539"/>
                </a:moveTo>
                <a:lnTo>
                  <a:pt x="212" y="17754"/>
                </a:lnTo>
                <a:quadBezTo>
                  <a:pt x="0" y="10400"/>
                  <a:pt x="5350" y="5350"/>
                </a:quadBezTo>
                <a:quadBezTo>
                  <a:pt x="10400" y="0"/>
                  <a:pt x="17754" y="212"/>
                </a:quadBezTo>
                <a:lnTo>
                  <a:pt x="100304" y="212"/>
                </a:lnTo>
                <a:quadBezTo>
                  <a:pt x="107657" y="0"/>
                  <a:pt x="112708" y="5350"/>
                </a:quadBezTo>
                <a:quadBezTo>
                  <a:pt x="118057" y="10400"/>
                  <a:pt x="117845" y="17754"/>
                </a:quadBezTo>
                <a:lnTo>
                  <a:pt x="117845" y="75539"/>
                </a:lnTo>
                <a:lnTo>
                  <a:pt x="82762" y="75539"/>
                </a:lnTo>
                <a:lnTo>
                  <a:pt x="82762" y="35295"/>
                </a:lnTo>
                <a:lnTo>
                  <a:pt x="35295" y="35295"/>
                </a:lnTo>
                <a:lnTo>
                  <a:pt x="35295" y="75539"/>
                </a:lnTo>
                <a:lnTo>
                  <a:pt x="212" y="75539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Box"/>
          <p:cNvSpPr txBox="1"/>
          <p:nvPr/>
        </p:nvSpPr>
        <p:spPr>
          <a:xfrm>
            <a:off x="5724525" y="3914775"/>
            <a:ext cx="290322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01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4" name="TextBox"/>
          <p:cNvSpPr txBox="1"/>
          <p:nvPr/>
        </p:nvSpPr>
        <p:spPr>
          <a:xfrm>
            <a:off x="1409700" y="4495800"/>
            <a:ext cx="1669123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Ocean Freight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5" name="TextBox"/>
          <p:cNvSpPr txBox="1"/>
          <p:nvPr/>
        </p:nvSpPr>
        <p:spPr>
          <a:xfrm>
            <a:off x="1409700" y="4991100"/>
            <a:ext cx="661988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海运服务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"/>
          <p:cNvSpPr txBox="1"/>
          <p:nvPr/>
        </p:nvSpPr>
        <p:spPr>
          <a:xfrm>
            <a:off x="1409700" y="5334000"/>
            <a:ext cx="4276790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Tier-1 carrier rates, FCL space and self-operated LCL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consolidation.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17" name="Rectangle"/>
          <p:cNvSpPr/>
          <p:nvPr/>
        </p:nvSpPr>
        <p:spPr>
          <a:xfrm>
            <a:off x="1147763" y="36242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Rectangle"/>
          <p:cNvSpPr/>
          <p:nvPr/>
        </p:nvSpPr>
        <p:spPr>
          <a:xfrm>
            <a:off x="6572250" y="36195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Path"/>
          <p:cNvSpPr/>
          <p:nvPr/>
        </p:nvSpPr>
        <p:spPr>
          <a:xfrm>
            <a:off x="6872791" y="3929777"/>
            <a:ext cx="427448" cy="407822"/>
          </a:xfrm>
          <a:custGeom>
            <a:avLst/>
            <a:gdLst/>
            <a:ahLst/>
            <a:cxnLst/>
            <a:rect l="0" t="0" r="r" b="b"/>
            <a:pathLst>
              <a:path w="427448" h="407822">
                <a:moveTo>
                  <a:pt x="280882" y="67072"/>
                </a:moveTo>
                <a:lnTo>
                  <a:pt x="280882" y="131362"/>
                </a:lnTo>
                <a:lnTo>
                  <a:pt x="418797" y="212946"/>
                </a:lnTo>
                <a:quadBezTo>
                  <a:pt x="422829" y="215285"/>
                  <a:pt x="425104" y="219354"/>
                </a:quadBezTo>
                <a:quadBezTo>
                  <a:pt x="427448" y="223383"/>
                  <a:pt x="427408" y="228044"/>
                </a:quadBezTo>
                <a:lnTo>
                  <a:pt x="427408" y="275511"/>
                </a:lnTo>
                <a:quadBezTo>
                  <a:pt x="427408" y="276774"/>
                  <a:pt x="427227" y="278024"/>
                </a:quadBezTo>
                <a:quadBezTo>
                  <a:pt x="427046" y="279275"/>
                  <a:pt x="426688" y="280486"/>
                </a:quadBezTo>
                <a:quadBezTo>
                  <a:pt x="424805" y="287598"/>
                  <a:pt x="418242" y="290923"/>
                </a:quadBezTo>
                <a:quadBezTo>
                  <a:pt x="411882" y="294621"/>
                  <a:pt x="404891" y="292332"/>
                </a:quadBezTo>
                <a:lnTo>
                  <a:pt x="280882" y="255653"/>
                </a:lnTo>
                <a:lnTo>
                  <a:pt x="280882" y="304172"/>
                </a:lnTo>
                <a:lnTo>
                  <a:pt x="323758" y="338116"/>
                </a:lnTo>
                <a:quadBezTo>
                  <a:pt x="326928" y="340597"/>
                  <a:pt x="328661" y="344230"/>
                </a:quadBezTo>
                <a:quadBezTo>
                  <a:pt x="330434" y="347844"/>
                  <a:pt x="330412" y="351869"/>
                </a:quadBezTo>
                <a:lnTo>
                  <a:pt x="330412" y="389017"/>
                </a:lnTo>
                <a:quadBezTo>
                  <a:pt x="330412" y="389830"/>
                  <a:pt x="330336" y="390640"/>
                </a:quadBezTo>
                <a:quadBezTo>
                  <a:pt x="330261" y="391450"/>
                  <a:pt x="330111" y="392250"/>
                </a:quadBezTo>
                <a:quadBezTo>
                  <a:pt x="328964" y="399516"/>
                  <a:pt x="322775" y="403494"/>
                </a:quadBezTo>
                <a:quadBezTo>
                  <a:pt x="316826" y="407822"/>
                  <a:pt x="309637" y="406258"/>
                </a:quadBezTo>
                <a:lnTo>
                  <a:pt x="213810" y="388291"/>
                </a:lnTo>
                <a:lnTo>
                  <a:pt x="117983" y="406258"/>
                </a:lnTo>
                <a:quadBezTo>
                  <a:pt x="117183" y="406408"/>
                  <a:pt x="116373" y="406483"/>
                </a:quadBezTo>
                <a:quadBezTo>
                  <a:pt x="115563" y="406559"/>
                  <a:pt x="114750" y="406559"/>
                </a:quadBezTo>
                <a:quadBezTo>
                  <a:pt x="107396" y="406770"/>
                  <a:pt x="102346" y="401421"/>
                </a:quadBezTo>
                <a:quadBezTo>
                  <a:pt x="96996" y="396371"/>
                  <a:pt x="97208" y="389017"/>
                </a:quadBezTo>
                <a:lnTo>
                  <a:pt x="97208" y="351869"/>
                </a:lnTo>
                <a:quadBezTo>
                  <a:pt x="97185" y="347844"/>
                  <a:pt x="98959" y="344230"/>
                </a:quadBezTo>
                <a:quadBezTo>
                  <a:pt x="100691" y="340597"/>
                  <a:pt x="103862" y="338116"/>
                </a:quadBezTo>
                <a:lnTo>
                  <a:pt x="146738" y="304172"/>
                </a:lnTo>
                <a:lnTo>
                  <a:pt x="146738" y="255653"/>
                </a:lnTo>
                <a:lnTo>
                  <a:pt x="22729" y="292332"/>
                </a:lnTo>
                <a:quadBezTo>
                  <a:pt x="21518" y="292691"/>
                  <a:pt x="20267" y="292871"/>
                </a:quadBezTo>
                <a:quadBezTo>
                  <a:pt x="19017" y="293053"/>
                  <a:pt x="17754" y="293053"/>
                </a:quadBezTo>
                <a:quadBezTo>
                  <a:pt x="10400" y="293264"/>
                  <a:pt x="5350" y="287915"/>
                </a:quadBezTo>
                <a:quadBezTo>
                  <a:pt x="0" y="282864"/>
                  <a:pt x="212" y="275511"/>
                </a:quadBezTo>
                <a:lnTo>
                  <a:pt x="212" y="228044"/>
                </a:lnTo>
                <a:quadBezTo>
                  <a:pt x="172" y="223383"/>
                  <a:pt x="2516" y="219354"/>
                </a:quadBezTo>
                <a:quadBezTo>
                  <a:pt x="4790" y="215285"/>
                  <a:pt x="8822" y="212946"/>
                </a:quadBezTo>
                <a:lnTo>
                  <a:pt x="146738" y="131362"/>
                </a:lnTo>
                <a:lnTo>
                  <a:pt x="146738" y="67072"/>
                </a:lnTo>
                <a:quadBezTo>
                  <a:pt x="146738" y="39684"/>
                  <a:pt x="166580" y="19842"/>
                </a:quadBezTo>
                <a:quadBezTo>
                  <a:pt x="186422" y="0"/>
                  <a:pt x="213810" y="0"/>
                </a:quadBezTo>
                <a:quadBezTo>
                  <a:pt x="241197" y="0"/>
                  <a:pt x="261040" y="19842"/>
                </a:quadBezTo>
                <a:quadBezTo>
                  <a:pt x="280882" y="39684"/>
                  <a:pt x="280882" y="67072"/>
                </a:quadBezTo>
                <a:close/>
                <a:moveTo>
                  <a:pt x="245798" y="67072"/>
                </a:moveTo>
                <a:quadBezTo>
                  <a:pt x="245798" y="54216"/>
                  <a:pt x="236232" y="44650"/>
                </a:quadBezTo>
                <a:quadBezTo>
                  <a:pt x="226665" y="35084"/>
                  <a:pt x="213810" y="35084"/>
                </a:quadBezTo>
                <a:quadBezTo>
                  <a:pt x="200954" y="35084"/>
                  <a:pt x="191388" y="44650"/>
                </a:quadBezTo>
                <a:quadBezTo>
                  <a:pt x="181822" y="54216"/>
                  <a:pt x="181822" y="67072"/>
                </a:quadBezTo>
                <a:lnTo>
                  <a:pt x="181822" y="141367"/>
                </a:lnTo>
                <a:quadBezTo>
                  <a:pt x="181861" y="146028"/>
                  <a:pt x="179518" y="150057"/>
                </a:quadBezTo>
                <a:quadBezTo>
                  <a:pt x="177243" y="154126"/>
                  <a:pt x="173211" y="156465"/>
                </a:quadBezTo>
                <a:lnTo>
                  <a:pt x="35295" y="238049"/>
                </a:lnTo>
                <a:lnTo>
                  <a:pt x="35295" y="252029"/>
                </a:lnTo>
                <a:lnTo>
                  <a:pt x="159304" y="215350"/>
                </a:lnTo>
                <a:quadBezTo>
                  <a:pt x="166296" y="213062"/>
                  <a:pt x="172656" y="216759"/>
                </a:quadBezTo>
                <a:quadBezTo>
                  <a:pt x="179219" y="220085"/>
                  <a:pt x="181101" y="227197"/>
                </a:quadBezTo>
                <a:quadBezTo>
                  <a:pt x="181460" y="228408"/>
                  <a:pt x="181641" y="229658"/>
                </a:quadBezTo>
                <a:quadBezTo>
                  <a:pt x="181822" y="230909"/>
                  <a:pt x="181822" y="232172"/>
                </a:quadBezTo>
                <a:lnTo>
                  <a:pt x="181822" y="312658"/>
                </a:lnTo>
                <a:quadBezTo>
                  <a:pt x="181844" y="316684"/>
                  <a:pt x="180071" y="320297"/>
                </a:quadBezTo>
                <a:quadBezTo>
                  <a:pt x="178338" y="323931"/>
                  <a:pt x="175168" y="326412"/>
                </a:quadBezTo>
                <a:lnTo>
                  <a:pt x="132292" y="360356"/>
                </a:lnTo>
                <a:lnTo>
                  <a:pt x="132292" y="367880"/>
                </a:lnTo>
                <a:lnTo>
                  <a:pt x="210577" y="353202"/>
                </a:lnTo>
                <a:quadBezTo>
                  <a:pt x="212179" y="352901"/>
                  <a:pt x="213810" y="352901"/>
                </a:quadBezTo>
                <a:quadBezTo>
                  <a:pt x="215440" y="352901"/>
                  <a:pt x="217043" y="353202"/>
                </a:quadBezTo>
                <a:lnTo>
                  <a:pt x="295328" y="367880"/>
                </a:lnTo>
                <a:lnTo>
                  <a:pt x="295328" y="360356"/>
                </a:lnTo>
                <a:lnTo>
                  <a:pt x="252451" y="326412"/>
                </a:lnTo>
                <a:quadBezTo>
                  <a:pt x="249281" y="323931"/>
                  <a:pt x="247549" y="320297"/>
                </a:quadBezTo>
                <a:quadBezTo>
                  <a:pt x="245775" y="316684"/>
                  <a:pt x="245798" y="312658"/>
                </a:quadBezTo>
                <a:lnTo>
                  <a:pt x="245798" y="232172"/>
                </a:lnTo>
                <a:quadBezTo>
                  <a:pt x="245586" y="224818"/>
                  <a:pt x="250936" y="219768"/>
                </a:quadBezTo>
                <a:quadBezTo>
                  <a:pt x="255986" y="214418"/>
                  <a:pt x="263340" y="214630"/>
                </a:quadBezTo>
                <a:quadBezTo>
                  <a:pt x="264603" y="214630"/>
                  <a:pt x="265853" y="214811"/>
                </a:quadBezTo>
                <a:quadBezTo>
                  <a:pt x="267104" y="214992"/>
                  <a:pt x="268315" y="215350"/>
                </a:quadBezTo>
                <a:lnTo>
                  <a:pt x="392324" y="252029"/>
                </a:lnTo>
                <a:lnTo>
                  <a:pt x="392324" y="238049"/>
                </a:lnTo>
                <a:lnTo>
                  <a:pt x="254409" y="156465"/>
                </a:lnTo>
                <a:quadBezTo>
                  <a:pt x="250376" y="154126"/>
                  <a:pt x="248102" y="150057"/>
                </a:quadBezTo>
                <a:quadBezTo>
                  <a:pt x="245758" y="146028"/>
                  <a:pt x="245798" y="141367"/>
                </a:quadBezTo>
                <a:lnTo>
                  <a:pt x="245798" y="67072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Box"/>
          <p:cNvSpPr txBox="1"/>
          <p:nvPr/>
        </p:nvSpPr>
        <p:spPr>
          <a:xfrm>
            <a:off x="11096625" y="3914775"/>
            <a:ext cx="351282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02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1" name="TextBox"/>
          <p:cNvSpPr txBox="1"/>
          <p:nvPr/>
        </p:nvSpPr>
        <p:spPr>
          <a:xfrm>
            <a:off x="6838950" y="4495800"/>
            <a:ext cx="1276617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Air Freight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2" name="TextBox"/>
          <p:cNvSpPr txBox="1"/>
          <p:nvPr/>
        </p:nvSpPr>
        <p:spPr>
          <a:xfrm>
            <a:off x="6838950" y="4991100"/>
            <a:ext cx="661988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空运服务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"/>
          <p:cNvSpPr txBox="1"/>
          <p:nvPr/>
        </p:nvSpPr>
        <p:spPr>
          <a:xfrm>
            <a:off x="6838950" y="5334000"/>
            <a:ext cx="4589720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Charter flights, airline block space and dangerous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goods, door to door.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24" name="Rectangle"/>
          <p:cNvSpPr/>
          <p:nvPr/>
        </p:nvSpPr>
        <p:spPr>
          <a:xfrm>
            <a:off x="6577013" y="36242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Rectangle"/>
          <p:cNvSpPr/>
          <p:nvPr/>
        </p:nvSpPr>
        <p:spPr>
          <a:xfrm>
            <a:off x="12001500" y="36195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Path"/>
          <p:cNvSpPr/>
          <p:nvPr/>
        </p:nvSpPr>
        <p:spPr>
          <a:xfrm>
            <a:off x="12302203" y="3966896"/>
            <a:ext cx="427295" cy="362217"/>
          </a:xfrm>
          <a:custGeom>
            <a:avLst/>
            <a:gdLst/>
            <a:ahLst/>
            <a:cxnLst/>
            <a:rect l="0" t="0" r="r" b="b"/>
            <a:pathLst>
              <a:path w="427295" h="362217">
                <a:moveTo>
                  <a:pt x="50" y="362217"/>
                </a:moveTo>
                <a:lnTo>
                  <a:pt x="50" y="118694"/>
                </a:lnTo>
                <a:quadBezTo>
                  <a:pt x="0" y="113756"/>
                  <a:pt x="2612" y="109565"/>
                </a:quadBezTo>
                <a:quadBezTo>
                  <a:pt x="5139" y="105323"/>
                  <a:pt x="9550" y="103104"/>
                </a:quadBezTo>
                <a:lnTo>
                  <a:pt x="205606" y="1980"/>
                </a:lnTo>
                <a:quadBezTo>
                  <a:pt x="209383" y="0"/>
                  <a:pt x="213648" y="28"/>
                </a:quadBezTo>
                <a:quadBezTo>
                  <a:pt x="217912" y="0"/>
                  <a:pt x="221689" y="1980"/>
                </a:quadBezTo>
                <a:lnTo>
                  <a:pt x="417745" y="103104"/>
                </a:lnTo>
                <a:quadBezTo>
                  <a:pt x="422156" y="105323"/>
                  <a:pt x="424684" y="109565"/>
                </a:quadBezTo>
                <a:quadBezTo>
                  <a:pt x="427295" y="113756"/>
                  <a:pt x="427246" y="118694"/>
                </a:quadBezTo>
                <a:lnTo>
                  <a:pt x="427246" y="362217"/>
                </a:lnTo>
                <a:lnTo>
                  <a:pt x="392162" y="362217"/>
                </a:lnTo>
                <a:lnTo>
                  <a:pt x="392162" y="129384"/>
                </a:lnTo>
                <a:lnTo>
                  <a:pt x="213648" y="37308"/>
                </a:lnTo>
                <a:lnTo>
                  <a:pt x="35133" y="129384"/>
                </a:lnTo>
                <a:lnTo>
                  <a:pt x="35133" y="362217"/>
                </a:lnTo>
                <a:lnTo>
                  <a:pt x="50" y="362217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Path"/>
          <p:cNvSpPr/>
          <p:nvPr/>
        </p:nvSpPr>
        <p:spPr>
          <a:xfrm>
            <a:off x="12394909" y="4179279"/>
            <a:ext cx="241882" cy="149834"/>
          </a:xfrm>
          <a:custGeom>
            <a:avLst/>
            <a:gdLst/>
            <a:ahLst/>
            <a:cxnLst/>
            <a:rect l="0" t="0" r="r" b="b"/>
            <a:pathLst>
              <a:path w="241882" h="149834">
                <a:moveTo>
                  <a:pt x="212" y="149834"/>
                </a:moveTo>
                <a:lnTo>
                  <a:pt x="212" y="17754"/>
                </a:lnTo>
                <a:quadBezTo>
                  <a:pt x="0" y="10400"/>
                  <a:pt x="5350" y="5350"/>
                </a:quadBezTo>
                <a:quadBezTo>
                  <a:pt x="10400" y="0"/>
                  <a:pt x="17754" y="212"/>
                </a:quadBezTo>
                <a:lnTo>
                  <a:pt x="224129" y="212"/>
                </a:lnTo>
                <a:quadBezTo>
                  <a:pt x="231482" y="0"/>
                  <a:pt x="236533" y="5350"/>
                </a:quadBezTo>
                <a:quadBezTo>
                  <a:pt x="241882" y="10400"/>
                  <a:pt x="241670" y="17754"/>
                </a:quadBezTo>
                <a:lnTo>
                  <a:pt x="241670" y="149834"/>
                </a:lnTo>
                <a:lnTo>
                  <a:pt x="206587" y="149834"/>
                </a:lnTo>
                <a:lnTo>
                  <a:pt x="206587" y="35295"/>
                </a:lnTo>
                <a:lnTo>
                  <a:pt x="35295" y="35295"/>
                </a:lnTo>
                <a:lnTo>
                  <a:pt x="35295" y="149834"/>
                </a:lnTo>
                <a:lnTo>
                  <a:pt x="212" y="149834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Path"/>
          <p:cNvSpPr/>
          <p:nvPr/>
        </p:nvSpPr>
        <p:spPr>
          <a:xfrm>
            <a:off x="12412662" y="4245530"/>
            <a:ext cx="206375" cy="35084"/>
          </a:xfrm>
          <a:custGeom>
            <a:avLst/>
            <a:gdLst/>
            <a:ahLst/>
            <a:cxnLst/>
            <a:rect l="0" t="0" r="r" b="b"/>
            <a:pathLst>
              <a:path w="206375" h="35084">
                <a:moveTo>
                  <a:pt x="206375" y="0"/>
                </a:moveTo>
                <a:lnTo>
                  <a:pt x="206375" y="35084"/>
                </a:lnTo>
                <a:lnTo>
                  <a:pt x="0" y="35084"/>
                </a:lnTo>
                <a:lnTo>
                  <a:pt x="0" y="0"/>
                </a:lnTo>
                <a:lnTo>
                  <a:pt x="206375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Box"/>
          <p:cNvSpPr txBox="1"/>
          <p:nvPr/>
        </p:nvSpPr>
        <p:spPr>
          <a:xfrm>
            <a:off x="16525875" y="3914775"/>
            <a:ext cx="347853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03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30" name="TextBox"/>
          <p:cNvSpPr txBox="1"/>
          <p:nvPr/>
        </p:nvSpPr>
        <p:spPr>
          <a:xfrm>
            <a:off x="12268200" y="4495800"/>
            <a:ext cx="1590104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Warehousing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31" name="TextBox"/>
          <p:cNvSpPr txBox="1"/>
          <p:nvPr/>
        </p:nvSpPr>
        <p:spPr>
          <a:xfrm>
            <a:off x="12268200" y="4991100"/>
            <a:ext cx="661988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仓储服务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"/>
          <p:cNvSpPr txBox="1"/>
          <p:nvPr/>
        </p:nvSpPr>
        <p:spPr>
          <a:xfrm>
            <a:off x="12268200" y="5334000"/>
            <a:ext cx="4569377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Local and overseas warehouses, packing, palletising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and labelling.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33" name="Rectangle"/>
          <p:cNvSpPr/>
          <p:nvPr/>
        </p:nvSpPr>
        <p:spPr>
          <a:xfrm>
            <a:off x="12006263" y="36242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Rectangle"/>
          <p:cNvSpPr/>
          <p:nvPr/>
        </p:nvSpPr>
        <p:spPr>
          <a:xfrm>
            <a:off x="1143000" y="64389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Rectangle"/>
          <p:cNvSpPr/>
          <p:nvPr/>
        </p:nvSpPr>
        <p:spPr>
          <a:xfrm>
            <a:off x="1512887" y="6777038"/>
            <a:ext cx="288925" cy="278606"/>
          </a:xfrm>
          <a:prstGeom prst="roundRect">
            <a:avLst>
              <a:gd name="adj" fmla="val 23703"/>
            </a:avLst>
          </a:prstGeom>
          <a:noFill/>
          <a:ln w="35084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Path"/>
          <p:cNvSpPr/>
          <p:nvPr/>
        </p:nvSpPr>
        <p:spPr>
          <a:xfrm>
            <a:off x="1512887" y="6908085"/>
            <a:ext cx="288925" cy="35084"/>
          </a:xfrm>
          <a:custGeom>
            <a:avLst/>
            <a:gdLst/>
            <a:ahLst/>
            <a:cxnLst/>
            <a:rect l="0" t="0" r="r" b="b"/>
            <a:pathLst>
              <a:path w="288925" h="35084">
                <a:moveTo>
                  <a:pt x="288925" y="0"/>
                </a:moveTo>
                <a:lnTo>
                  <a:pt x="288925" y="35084"/>
                </a:lnTo>
                <a:lnTo>
                  <a:pt x="0" y="35084"/>
                </a:lnTo>
                <a:lnTo>
                  <a:pt x="0" y="0"/>
                </a:lnTo>
                <a:lnTo>
                  <a:pt x="288925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Ellipse"/>
          <p:cNvSpPr/>
          <p:nvPr/>
        </p:nvSpPr>
        <p:spPr>
          <a:xfrm>
            <a:off x="1576864" y="6968966"/>
            <a:ext cx="45403" cy="45403"/>
          </a:xfrm>
          <a:prstGeom prst="ellipse">
            <a:avLst/>
          </a:pr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Ellipse"/>
          <p:cNvSpPr/>
          <p:nvPr/>
        </p:nvSpPr>
        <p:spPr>
          <a:xfrm>
            <a:off x="1692434" y="6968966"/>
            <a:ext cx="45403" cy="45403"/>
          </a:xfrm>
          <a:prstGeom prst="ellipse">
            <a:avLst/>
          </a:pr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Path"/>
          <p:cNvSpPr/>
          <p:nvPr/>
        </p:nvSpPr>
        <p:spPr>
          <a:xfrm>
            <a:off x="1563840" y="7036429"/>
            <a:ext cx="187020" cy="120980"/>
          </a:xfrm>
          <a:custGeom>
            <a:avLst/>
            <a:gdLst/>
            <a:ahLst/>
            <a:cxnLst/>
            <a:rect l="0" t="0" r="r" b="b"/>
            <a:pathLst>
              <a:path w="187020" h="120980">
                <a:moveTo>
                  <a:pt x="2928" y="95250"/>
                </a:moveTo>
                <a:lnTo>
                  <a:pt x="35948" y="12700"/>
                </a:lnTo>
                <a:quadBezTo>
                  <a:pt x="38482" y="5794"/>
                  <a:pt x="45325" y="3091"/>
                </a:quadBezTo>
                <a:quadBezTo>
                  <a:pt x="52001" y="0"/>
                  <a:pt x="58750" y="2928"/>
                </a:quadBezTo>
                <a:quadBezTo>
                  <a:pt x="65656" y="5462"/>
                  <a:pt x="68358" y="12305"/>
                </a:quadBezTo>
                <a:quadBezTo>
                  <a:pt x="71450" y="18981"/>
                  <a:pt x="68522" y="25730"/>
                </a:quadBezTo>
                <a:lnTo>
                  <a:pt x="35502" y="108280"/>
                </a:lnTo>
                <a:quadBezTo>
                  <a:pt x="32967" y="115186"/>
                  <a:pt x="26125" y="117888"/>
                </a:quadBezTo>
                <a:quadBezTo>
                  <a:pt x="19449" y="120980"/>
                  <a:pt x="12700" y="118052"/>
                </a:quadBezTo>
                <a:quadBezTo>
                  <a:pt x="5794" y="115518"/>
                  <a:pt x="3091" y="108675"/>
                </a:quadBezTo>
                <a:quadBezTo>
                  <a:pt x="0" y="101999"/>
                  <a:pt x="2928" y="95250"/>
                </a:quadBezTo>
                <a:close/>
                <a:moveTo>
                  <a:pt x="151518" y="108280"/>
                </a:moveTo>
                <a:lnTo>
                  <a:pt x="118498" y="25730"/>
                </a:lnTo>
                <a:quadBezTo>
                  <a:pt x="115570" y="18981"/>
                  <a:pt x="118661" y="12305"/>
                </a:quadBezTo>
                <a:quadBezTo>
                  <a:pt x="121364" y="5462"/>
                  <a:pt x="128270" y="2928"/>
                </a:quadBezTo>
                <a:quadBezTo>
                  <a:pt x="135019" y="0"/>
                  <a:pt x="141695" y="3091"/>
                </a:quadBezTo>
                <a:quadBezTo>
                  <a:pt x="148537" y="5794"/>
                  <a:pt x="151072" y="12700"/>
                </a:quadBezTo>
                <a:lnTo>
                  <a:pt x="184092" y="95250"/>
                </a:lnTo>
                <a:quadBezTo>
                  <a:pt x="187020" y="101999"/>
                  <a:pt x="183928" y="108675"/>
                </a:quadBezTo>
                <a:quadBezTo>
                  <a:pt x="181226" y="115518"/>
                  <a:pt x="174320" y="118052"/>
                </a:quadBezTo>
                <a:quadBezTo>
                  <a:pt x="167571" y="120980"/>
                  <a:pt x="160895" y="117888"/>
                </a:quadBezTo>
                <a:quadBezTo>
                  <a:pt x="154052" y="115186"/>
                  <a:pt x="151518" y="108280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TextBox"/>
          <p:cNvSpPr txBox="1"/>
          <p:nvPr/>
        </p:nvSpPr>
        <p:spPr>
          <a:xfrm>
            <a:off x="5638800" y="6734175"/>
            <a:ext cx="376809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04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41" name="TextBox"/>
          <p:cNvSpPr txBox="1"/>
          <p:nvPr/>
        </p:nvSpPr>
        <p:spPr>
          <a:xfrm>
            <a:off x="1409700" y="7315200"/>
            <a:ext cx="1874768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Railway Freight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42" name="TextBox"/>
          <p:cNvSpPr txBox="1"/>
          <p:nvPr/>
        </p:nvSpPr>
        <p:spPr>
          <a:xfrm>
            <a:off x="1409700" y="7810500"/>
            <a:ext cx="661988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铁路运输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"/>
          <p:cNvSpPr txBox="1"/>
          <p:nvPr/>
        </p:nvSpPr>
        <p:spPr>
          <a:xfrm>
            <a:off x="1409700" y="8153400"/>
            <a:ext cx="4540495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China–Europe rail and sea-rail intermodal, plus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container leasing.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44" name="Rectangle"/>
          <p:cNvSpPr/>
          <p:nvPr/>
        </p:nvSpPr>
        <p:spPr>
          <a:xfrm>
            <a:off x="1147763" y="64436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Rectangle"/>
          <p:cNvSpPr/>
          <p:nvPr/>
        </p:nvSpPr>
        <p:spPr>
          <a:xfrm>
            <a:off x="6572250" y="64389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Path"/>
          <p:cNvSpPr/>
          <p:nvPr/>
        </p:nvSpPr>
        <p:spPr>
          <a:xfrm>
            <a:off x="6928723" y="6749162"/>
            <a:ext cx="315766" cy="427211"/>
          </a:xfrm>
          <a:custGeom>
            <a:avLst/>
            <a:gdLst/>
            <a:ahLst/>
            <a:cxnLst/>
            <a:rect l="0" t="0" r="r" b="b"/>
            <a:pathLst>
              <a:path w="315766" h="427211">
                <a:moveTo>
                  <a:pt x="58817" y="14"/>
                </a:moveTo>
                <a:lnTo>
                  <a:pt x="199152" y="14"/>
                </a:lnTo>
                <a:quadBezTo>
                  <a:pt x="202737" y="0"/>
                  <a:pt x="206030" y="1419"/>
                </a:quadBezTo>
                <a:quadBezTo>
                  <a:pt x="209334" y="2812"/>
                  <a:pt x="211806" y="5408"/>
                </a:quadBezTo>
                <a:lnTo>
                  <a:pt x="310866" y="108596"/>
                </a:lnTo>
                <a:quadBezTo>
                  <a:pt x="313229" y="111039"/>
                  <a:pt x="314486" y="114197"/>
                </a:quadBezTo>
                <a:quadBezTo>
                  <a:pt x="315766" y="117345"/>
                  <a:pt x="315754" y="120744"/>
                </a:quadBezTo>
                <a:lnTo>
                  <a:pt x="315754" y="368394"/>
                </a:lnTo>
                <a:quadBezTo>
                  <a:pt x="315754" y="392757"/>
                  <a:pt x="298527" y="409984"/>
                </a:quadBezTo>
                <a:quadBezTo>
                  <a:pt x="281300" y="427211"/>
                  <a:pt x="256937" y="427211"/>
                </a:quadBezTo>
                <a:lnTo>
                  <a:pt x="58817" y="427211"/>
                </a:lnTo>
                <a:quadBezTo>
                  <a:pt x="34454" y="427211"/>
                  <a:pt x="17227" y="409984"/>
                </a:quadBezTo>
                <a:quadBezTo>
                  <a:pt x="0" y="392757"/>
                  <a:pt x="0" y="368394"/>
                </a:quadBezTo>
                <a:lnTo>
                  <a:pt x="0" y="58831"/>
                </a:lnTo>
                <a:quadBezTo>
                  <a:pt x="0" y="34469"/>
                  <a:pt x="17227" y="17242"/>
                </a:quadBezTo>
                <a:quadBezTo>
                  <a:pt x="34454" y="14"/>
                  <a:pt x="58817" y="14"/>
                </a:quadBezTo>
                <a:close/>
                <a:moveTo>
                  <a:pt x="58817" y="35098"/>
                </a:moveTo>
                <a:quadBezTo>
                  <a:pt x="48986" y="35098"/>
                  <a:pt x="42035" y="42050"/>
                </a:quadBezTo>
                <a:quadBezTo>
                  <a:pt x="35084" y="49001"/>
                  <a:pt x="35084" y="58831"/>
                </a:quadBezTo>
                <a:lnTo>
                  <a:pt x="35084" y="368394"/>
                </a:lnTo>
                <a:quadBezTo>
                  <a:pt x="35084" y="378224"/>
                  <a:pt x="42035" y="385176"/>
                </a:quadBezTo>
                <a:quadBezTo>
                  <a:pt x="48986" y="392127"/>
                  <a:pt x="58817" y="392127"/>
                </a:quadBezTo>
                <a:lnTo>
                  <a:pt x="256937" y="392127"/>
                </a:lnTo>
                <a:quadBezTo>
                  <a:pt x="266767" y="392127"/>
                  <a:pt x="273719" y="385176"/>
                </a:quadBezTo>
                <a:quadBezTo>
                  <a:pt x="280670" y="378224"/>
                  <a:pt x="280670" y="368394"/>
                </a:quadBezTo>
                <a:lnTo>
                  <a:pt x="280670" y="127801"/>
                </a:lnTo>
                <a:lnTo>
                  <a:pt x="191675" y="35098"/>
                </a:lnTo>
                <a:lnTo>
                  <a:pt x="58817" y="35098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Path"/>
          <p:cNvSpPr/>
          <p:nvPr/>
        </p:nvSpPr>
        <p:spPr>
          <a:xfrm>
            <a:off x="7110121" y="6766719"/>
            <a:ext cx="116814" cy="120941"/>
          </a:xfrm>
          <a:custGeom>
            <a:avLst/>
            <a:gdLst/>
            <a:ahLst/>
            <a:cxnLst/>
            <a:rect l="0" t="0" r="r" b="b"/>
            <a:pathLst>
              <a:path w="116814" h="120941">
                <a:moveTo>
                  <a:pt x="35295" y="0"/>
                </a:moveTo>
                <a:lnTo>
                  <a:pt x="35295" y="85646"/>
                </a:lnTo>
                <a:lnTo>
                  <a:pt x="116814" y="85646"/>
                </a:lnTo>
                <a:lnTo>
                  <a:pt x="116814" y="120729"/>
                </a:lnTo>
                <a:lnTo>
                  <a:pt x="17754" y="120729"/>
                </a:lnTo>
                <a:quadBezTo>
                  <a:pt x="10400" y="120941"/>
                  <a:pt x="5350" y="115591"/>
                </a:quadBezTo>
                <a:quadBezTo>
                  <a:pt x="0" y="110541"/>
                  <a:pt x="212" y="103188"/>
                </a:quadBezTo>
                <a:lnTo>
                  <a:pt x="212" y="0"/>
                </a:lnTo>
                <a:lnTo>
                  <a:pt x="35295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Path"/>
          <p:cNvSpPr/>
          <p:nvPr/>
        </p:nvSpPr>
        <p:spPr>
          <a:xfrm>
            <a:off x="7011062" y="6957404"/>
            <a:ext cx="151077" cy="109802"/>
          </a:xfrm>
          <a:custGeom>
            <a:avLst/>
            <a:gdLst/>
            <a:ahLst/>
            <a:cxnLst/>
            <a:rect l="0" t="0" r="r" b="b"/>
            <a:pathLst>
              <a:path w="151077" h="109802">
                <a:moveTo>
                  <a:pt x="30158" y="38370"/>
                </a:moveTo>
                <a:lnTo>
                  <a:pt x="59029" y="67241"/>
                </a:lnTo>
                <a:lnTo>
                  <a:pt x="120920" y="5350"/>
                </a:lnTo>
                <a:quadBezTo>
                  <a:pt x="125970" y="0"/>
                  <a:pt x="133324" y="212"/>
                </a:quadBezTo>
                <a:quadBezTo>
                  <a:pt x="140677" y="0"/>
                  <a:pt x="145728" y="5350"/>
                </a:quadBezTo>
                <a:quadBezTo>
                  <a:pt x="151077" y="10400"/>
                  <a:pt x="150865" y="17754"/>
                </a:quadBezTo>
                <a:quadBezTo>
                  <a:pt x="151077" y="25107"/>
                  <a:pt x="145728" y="30158"/>
                </a:quadBezTo>
                <a:lnTo>
                  <a:pt x="71433" y="104453"/>
                </a:lnTo>
                <a:quadBezTo>
                  <a:pt x="66382" y="109802"/>
                  <a:pt x="59029" y="109590"/>
                </a:quadBezTo>
                <a:quadBezTo>
                  <a:pt x="51675" y="109802"/>
                  <a:pt x="46625" y="104453"/>
                </a:quadBezTo>
                <a:lnTo>
                  <a:pt x="5350" y="63178"/>
                </a:lnTo>
                <a:quadBezTo>
                  <a:pt x="0" y="58127"/>
                  <a:pt x="212" y="50774"/>
                </a:quadBezTo>
                <a:quadBezTo>
                  <a:pt x="0" y="43420"/>
                  <a:pt x="5350" y="38370"/>
                </a:quadBezTo>
                <a:quadBezTo>
                  <a:pt x="10400" y="33020"/>
                  <a:pt x="17754" y="33232"/>
                </a:quadBezTo>
                <a:quadBezTo>
                  <a:pt x="25107" y="33020"/>
                  <a:pt x="30158" y="38370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TextBox"/>
          <p:cNvSpPr txBox="1"/>
          <p:nvPr/>
        </p:nvSpPr>
        <p:spPr>
          <a:xfrm>
            <a:off x="11096625" y="6734175"/>
            <a:ext cx="349758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05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50" name="TextBox"/>
          <p:cNvSpPr txBox="1"/>
          <p:nvPr/>
        </p:nvSpPr>
        <p:spPr>
          <a:xfrm>
            <a:off x="6838950" y="7315200"/>
            <a:ext cx="2737181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Logistics Management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51" name="TextBox"/>
          <p:cNvSpPr txBox="1"/>
          <p:nvPr/>
        </p:nvSpPr>
        <p:spPr>
          <a:xfrm>
            <a:off x="6838950" y="7810500"/>
            <a:ext cx="995363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全球物流管理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"/>
          <p:cNvSpPr txBox="1"/>
          <p:nvPr/>
        </p:nvSpPr>
        <p:spPr>
          <a:xfrm>
            <a:off x="6838950" y="8153400"/>
            <a:ext cx="3840882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Import &amp; export customs, documentation, cargo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insurance, risk control.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53" name="Rectangle"/>
          <p:cNvSpPr/>
          <p:nvPr/>
        </p:nvSpPr>
        <p:spPr>
          <a:xfrm>
            <a:off x="6577013" y="64436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Rectangle"/>
          <p:cNvSpPr/>
          <p:nvPr/>
        </p:nvSpPr>
        <p:spPr>
          <a:xfrm>
            <a:off x="12001500" y="6438900"/>
            <a:ext cx="5143500" cy="257175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5" name="Path"/>
          <p:cNvSpPr/>
          <p:nvPr/>
        </p:nvSpPr>
        <p:spPr>
          <a:xfrm>
            <a:off x="12308231" y="6775794"/>
            <a:ext cx="383532" cy="260361"/>
          </a:xfrm>
          <a:custGeom>
            <a:avLst/>
            <a:gdLst/>
            <a:ahLst/>
            <a:cxnLst/>
            <a:rect l="0" t="0" r="r" b="b"/>
            <a:pathLst>
              <a:path w="383532" h="260361">
                <a:moveTo>
                  <a:pt x="17754" y="212"/>
                </a:moveTo>
                <a:lnTo>
                  <a:pt x="65220" y="212"/>
                </a:lnTo>
                <a:quadBezTo>
                  <a:pt x="71437" y="95"/>
                  <a:pt x="76210" y="4081"/>
                </a:quadBezTo>
                <a:quadBezTo>
                  <a:pt x="81128" y="7885"/>
                  <a:pt x="82351" y="13981"/>
                </a:quadBezTo>
                <a:lnTo>
                  <a:pt x="92497" y="60060"/>
                </a:lnTo>
                <a:lnTo>
                  <a:pt x="364464" y="60060"/>
                </a:lnTo>
                <a:quadBezTo>
                  <a:pt x="365642" y="60060"/>
                  <a:pt x="366810" y="60218"/>
                </a:quadBezTo>
                <a:quadBezTo>
                  <a:pt x="367978" y="60376"/>
                  <a:pt x="369115" y="60688"/>
                </a:quadBezTo>
                <a:quadBezTo>
                  <a:pt x="376262" y="62434"/>
                  <a:pt x="379713" y="68931"/>
                </a:quadBezTo>
                <a:quadBezTo>
                  <a:pt x="383532" y="75219"/>
                  <a:pt x="381378" y="82254"/>
                </a:quadBezTo>
                <a:lnTo>
                  <a:pt x="335975" y="247354"/>
                </a:lnTo>
                <a:quadBezTo>
                  <a:pt x="334492" y="253123"/>
                  <a:pt x="329694" y="256654"/>
                </a:quadBezTo>
                <a:quadBezTo>
                  <a:pt x="325017" y="260344"/>
                  <a:pt x="319061" y="260244"/>
                </a:quadBezTo>
                <a:lnTo>
                  <a:pt x="114750" y="260244"/>
                </a:lnTo>
                <a:quadBezTo>
                  <a:pt x="108533" y="260361"/>
                  <a:pt x="103760" y="256375"/>
                </a:quadBezTo>
                <a:quadBezTo>
                  <a:pt x="98841" y="252571"/>
                  <a:pt x="97618" y="246474"/>
                </a:quadBezTo>
                <a:lnTo>
                  <a:pt x="51120" y="35295"/>
                </a:lnTo>
                <a:lnTo>
                  <a:pt x="17754" y="35295"/>
                </a:lnTo>
                <a:quadBezTo>
                  <a:pt x="10400" y="35507"/>
                  <a:pt x="5350" y="30158"/>
                </a:quadBezTo>
                <a:quadBezTo>
                  <a:pt x="0" y="25107"/>
                  <a:pt x="212" y="17754"/>
                </a:quadBezTo>
                <a:quadBezTo>
                  <a:pt x="0" y="10400"/>
                  <a:pt x="5350" y="5350"/>
                </a:quadBezTo>
                <a:quadBezTo>
                  <a:pt x="10400" y="0"/>
                  <a:pt x="17754" y="212"/>
                </a:quadBezTo>
                <a:close/>
                <a:moveTo>
                  <a:pt x="128849" y="225160"/>
                </a:moveTo>
                <a:lnTo>
                  <a:pt x="305692" y="225160"/>
                </a:lnTo>
                <a:lnTo>
                  <a:pt x="341446" y="95144"/>
                </a:lnTo>
                <a:lnTo>
                  <a:pt x="100222" y="95144"/>
                </a:lnTo>
                <a:lnTo>
                  <a:pt x="128849" y="22516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Ellipse"/>
          <p:cNvSpPr/>
          <p:nvPr/>
        </p:nvSpPr>
        <p:spPr>
          <a:xfrm>
            <a:off x="12429173" y="7078345"/>
            <a:ext cx="66040" cy="66040"/>
          </a:xfrm>
          <a:prstGeom prst="ellipse">
            <a:avLst/>
          </a:prstGeom>
          <a:noFill/>
          <a:ln w="35084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Ellipse"/>
          <p:cNvSpPr/>
          <p:nvPr/>
        </p:nvSpPr>
        <p:spPr>
          <a:xfrm>
            <a:off x="12577763" y="7078345"/>
            <a:ext cx="66040" cy="66040"/>
          </a:xfrm>
          <a:prstGeom prst="ellipse">
            <a:avLst/>
          </a:prstGeom>
          <a:noFill/>
          <a:ln w="35084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TextBox"/>
          <p:cNvSpPr txBox="1"/>
          <p:nvPr/>
        </p:nvSpPr>
        <p:spPr>
          <a:xfrm>
            <a:off x="16525875" y="6734175"/>
            <a:ext cx="350139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06</a:t>
            </a:r>
            <a:endParaRPr lang="en-US" sz="300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59" name="TextBox"/>
          <p:cNvSpPr txBox="1"/>
          <p:nvPr/>
        </p:nvSpPr>
        <p:spPr>
          <a:xfrm>
            <a:off x="12268200" y="7315200"/>
            <a:ext cx="318085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5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E-commerce Supply Chain</a:t>
            </a:r>
            <a:endParaRPr lang="en-US" sz="25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60" name="TextBox"/>
          <p:cNvSpPr txBox="1"/>
          <p:nvPr/>
        </p:nvSpPr>
        <p:spPr>
          <a:xfrm>
            <a:off x="12268200" y="7810500"/>
            <a:ext cx="1162050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zh-CN" sz="1275" spc="38">
                <a:solidFill>
                  <a:srgbClr val="64748B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跨境电商供应链</a:t>
            </a:r>
            <a:endParaRPr lang="zh-CN" sz="1275" spc="38">
              <a:solidFill>
                <a:srgbClr val="64748B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TextBox"/>
          <p:cNvSpPr txBox="1"/>
          <p:nvPr/>
        </p:nvSpPr>
        <p:spPr>
          <a:xfrm>
            <a:off x="12268200" y="8153400"/>
            <a:ext cx="3659637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FBA first-mile booking with sea and air parcel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75569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programmes.</a:t>
            </a:r>
            <a:endParaRPr lang="en-US" sz="1350">
              <a:solidFill>
                <a:srgbClr val="475569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62" name="Rectangle"/>
          <p:cNvSpPr/>
          <p:nvPr/>
        </p:nvSpPr>
        <p:spPr>
          <a:xfrm>
            <a:off x="12006263" y="6443663"/>
            <a:ext cx="5133975" cy="2562225"/>
          </a:xfrm>
          <a:prstGeom prst="roundRect">
            <a:avLst>
              <a:gd name="adj" fmla="val 7249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876300"/>
            <a:ext cx="2552700" cy="41910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223645" y="953135"/>
            <a:ext cx="1811020" cy="36131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CORE BUSINESS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8563584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OCEAN FREIGHT — RATES &amp; SPACE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283845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海运：一手运价与舱位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Ellipse"/>
          <p:cNvSpPr/>
          <p:nvPr/>
        </p:nvSpPr>
        <p:spPr>
          <a:xfrm>
            <a:off x="1143000" y="3352800"/>
            <a:ext cx="323850" cy="323850"/>
          </a:xfrm>
          <a:prstGeom prst="ellipse">
            <a:avLst/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Path"/>
          <p:cNvSpPr/>
          <p:nvPr/>
        </p:nvSpPr>
        <p:spPr>
          <a:xfrm>
            <a:off x="1223790" y="3458355"/>
            <a:ext cx="162270" cy="118455"/>
          </a:xfrm>
          <a:custGeom>
            <a:avLst/>
            <a:gdLst/>
            <a:ahLst/>
            <a:cxnLst/>
            <a:rect l="0" t="0" r="r" b="b"/>
            <a:pathLst>
              <a:path w="162270" h="118455">
                <a:moveTo>
                  <a:pt x="24563" y="50077"/>
                </a:moveTo>
                <a:lnTo>
                  <a:pt x="58275" y="83789"/>
                </a:lnTo>
                <a:lnTo>
                  <a:pt x="137707" y="4357"/>
                </a:lnTo>
                <a:quadBezTo>
                  <a:pt x="141820" y="0"/>
                  <a:pt x="147810" y="172"/>
                </a:quadBezTo>
                <a:quadBezTo>
                  <a:pt x="153799" y="0"/>
                  <a:pt x="157913" y="4357"/>
                </a:quadBezTo>
                <a:quadBezTo>
                  <a:pt x="162270" y="8470"/>
                  <a:pt x="162097" y="14460"/>
                </a:quadBezTo>
                <a:quadBezTo>
                  <a:pt x="162270" y="20449"/>
                  <a:pt x="157913" y="24563"/>
                </a:quadBezTo>
                <a:lnTo>
                  <a:pt x="68378" y="114098"/>
                </a:lnTo>
                <a:quadBezTo>
                  <a:pt x="64264" y="118455"/>
                  <a:pt x="58275" y="118282"/>
                </a:quadBezTo>
                <a:quadBezTo>
                  <a:pt x="52285" y="118455"/>
                  <a:pt x="48172" y="114098"/>
                </a:quadBezTo>
                <a:lnTo>
                  <a:pt x="4357" y="70283"/>
                </a:lnTo>
                <a:quadBezTo>
                  <a:pt x="0" y="66169"/>
                  <a:pt x="172" y="60180"/>
                </a:quadBezTo>
                <a:quadBezTo>
                  <a:pt x="0" y="54190"/>
                  <a:pt x="4357" y="50077"/>
                </a:quadBezTo>
                <a:quadBezTo>
                  <a:pt x="8470" y="45720"/>
                  <a:pt x="14460" y="45892"/>
                </a:quadBezTo>
                <a:quadBezTo>
                  <a:pt x="20449" y="45720"/>
                  <a:pt x="24563" y="50077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"/>
          <p:cNvSpPr txBox="1"/>
          <p:nvPr/>
        </p:nvSpPr>
        <p:spPr>
          <a:xfrm>
            <a:off x="1638300" y="3200400"/>
            <a:ext cx="3711271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2454"/>
                </a:solidFill>
                <a:latin typeface="Inter Bold"/>
                <a:ea typeface="Inter Bold"/>
                <a:cs typeface="Inter Bold"/>
              </a:rPr>
              <a:t>First-hand FCL Rates &amp; Space</a:t>
            </a:r>
            <a:endParaRPr lang="en-US" sz="2100">
              <a:solidFill>
                <a:srgbClr val="002454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2" name="TextBox"/>
          <p:cNvSpPr txBox="1"/>
          <p:nvPr/>
        </p:nvSpPr>
        <p:spPr>
          <a:xfrm>
            <a:off x="1638300" y="3600450"/>
            <a:ext cx="4168783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800"/>
              </a:lnSpc>
            </a:pPr>
            <a:r>
              <a:rPr lang="en-US" sz="1275" spc="75">
                <a:solidFill>
                  <a:srgbClr val="64748B"/>
                </a:solidFill>
                <a:latin typeface="Inter"/>
                <a:ea typeface="Inter"/>
                <a:cs typeface="Inter"/>
              </a:rPr>
              <a:t>Carrier-direct pricing with guaranteed allocations</a:t>
            </a:r>
            <a:endParaRPr lang="en-US" sz="1275" spc="75">
              <a:solidFill>
                <a:srgbClr val="64748B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13" name="Ellipse"/>
          <p:cNvSpPr/>
          <p:nvPr/>
        </p:nvSpPr>
        <p:spPr>
          <a:xfrm>
            <a:off x="1143000" y="4210050"/>
            <a:ext cx="323850" cy="323850"/>
          </a:xfrm>
          <a:prstGeom prst="ellipse">
            <a:avLst/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Path"/>
          <p:cNvSpPr/>
          <p:nvPr/>
        </p:nvSpPr>
        <p:spPr>
          <a:xfrm>
            <a:off x="1223790" y="4315605"/>
            <a:ext cx="162270" cy="118455"/>
          </a:xfrm>
          <a:custGeom>
            <a:avLst/>
            <a:gdLst/>
            <a:ahLst/>
            <a:cxnLst/>
            <a:rect l="0" t="0" r="r" b="b"/>
            <a:pathLst>
              <a:path w="162270" h="118455">
                <a:moveTo>
                  <a:pt x="24563" y="50077"/>
                </a:moveTo>
                <a:lnTo>
                  <a:pt x="58275" y="83789"/>
                </a:lnTo>
                <a:lnTo>
                  <a:pt x="137707" y="4357"/>
                </a:lnTo>
                <a:quadBezTo>
                  <a:pt x="141820" y="0"/>
                  <a:pt x="147810" y="172"/>
                </a:quadBezTo>
                <a:quadBezTo>
                  <a:pt x="153799" y="0"/>
                  <a:pt x="157913" y="4357"/>
                </a:quadBezTo>
                <a:quadBezTo>
                  <a:pt x="162270" y="8470"/>
                  <a:pt x="162097" y="14460"/>
                </a:quadBezTo>
                <a:quadBezTo>
                  <a:pt x="162270" y="20449"/>
                  <a:pt x="157913" y="24563"/>
                </a:quadBezTo>
                <a:lnTo>
                  <a:pt x="68378" y="114098"/>
                </a:lnTo>
                <a:quadBezTo>
                  <a:pt x="64264" y="118455"/>
                  <a:pt x="58275" y="118282"/>
                </a:quadBezTo>
                <a:quadBezTo>
                  <a:pt x="52285" y="118455"/>
                  <a:pt x="48172" y="114098"/>
                </a:quadBezTo>
                <a:lnTo>
                  <a:pt x="4357" y="70283"/>
                </a:lnTo>
                <a:quadBezTo>
                  <a:pt x="0" y="66169"/>
                  <a:pt x="172" y="60180"/>
                </a:quadBezTo>
                <a:quadBezTo>
                  <a:pt x="0" y="54190"/>
                  <a:pt x="4357" y="50077"/>
                </a:quadBezTo>
                <a:quadBezTo>
                  <a:pt x="8470" y="45720"/>
                  <a:pt x="14460" y="45892"/>
                </a:quadBezTo>
                <a:quadBezTo>
                  <a:pt x="20449" y="45720"/>
                  <a:pt x="24563" y="50077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"/>
          <p:cNvSpPr txBox="1"/>
          <p:nvPr/>
        </p:nvSpPr>
        <p:spPr>
          <a:xfrm>
            <a:off x="1638300" y="4057650"/>
            <a:ext cx="4069389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2454"/>
                </a:solidFill>
                <a:latin typeface="Inter Bold"/>
                <a:ea typeface="Inter Bold"/>
                <a:cs typeface="Inter Bold"/>
              </a:rPr>
              <a:t>Self-operated LCL Consolidation</a:t>
            </a:r>
            <a:endParaRPr lang="en-US" sz="2100">
              <a:solidFill>
                <a:srgbClr val="002454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6" name="TextBox"/>
          <p:cNvSpPr txBox="1"/>
          <p:nvPr/>
        </p:nvSpPr>
        <p:spPr>
          <a:xfrm>
            <a:off x="1638300" y="4457700"/>
            <a:ext cx="4613830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800"/>
              </a:lnSpc>
            </a:pPr>
            <a:r>
              <a:rPr lang="en-US" sz="1275" spc="75">
                <a:solidFill>
                  <a:srgbClr val="64748B"/>
                </a:solidFill>
                <a:latin typeface="Inter"/>
                <a:ea typeface="Inter"/>
                <a:cs typeface="Inter"/>
              </a:rPr>
              <a:t>Weekly sailings, consolidation space under our control</a:t>
            </a:r>
            <a:endParaRPr lang="en-US" sz="1275" spc="75">
              <a:solidFill>
                <a:srgbClr val="64748B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17" name="Ellipse"/>
          <p:cNvSpPr/>
          <p:nvPr/>
        </p:nvSpPr>
        <p:spPr>
          <a:xfrm>
            <a:off x="1143000" y="5067300"/>
            <a:ext cx="323850" cy="323850"/>
          </a:xfrm>
          <a:prstGeom prst="ellipse">
            <a:avLst/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Path"/>
          <p:cNvSpPr/>
          <p:nvPr/>
        </p:nvSpPr>
        <p:spPr>
          <a:xfrm>
            <a:off x="1223790" y="5172855"/>
            <a:ext cx="162270" cy="118455"/>
          </a:xfrm>
          <a:custGeom>
            <a:avLst/>
            <a:gdLst/>
            <a:ahLst/>
            <a:cxnLst/>
            <a:rect l="0" t="0" r="r" b="b"/>
            <a:pathLst>
              <a:path w="162270" h="118455">
                <a:moveTo>
                  <a:pt x="24563" y="50077"/>
                </a:moveTo>
                <a:lnTo>
                  <a:pt x="58275" y="83789"/>
                </a:lnTo>
                <a:lnTo>
                  <a:pt x="137707" y="4357"/>
                </a:lnTo>
                <a:quadBezTo>
                  <a:pt x="141820" y="0"/>
                  <a:pt x="147810" y="172"/>
                </a:quadBezTo>
                <a:quadBezTo>
                  <a:pt x="153799" y="0"/>
                  <a:pt x="157913" y="4357"/>
                </a:quadBezTo>
                <a:quadBezTo>
                  <a:pt x="162270" y="8470"/>
                  <a:pt x="162097" y="14460"/>
                </a:quadBezTo>
                <a:quadBezTo>
                  <a:pt x="162270" y="20449"/>
                  <a:pt x="157913" y="24563"/>
                </a:quadBezTo>
                <a:lnTo>
                  <a:pt x="68378" y="114098"/>
                </a:lnTo>
                <a:quadBezTo>
                  <a:pt x="64264" y="118455"/>
                  <a:pt x="58275" y="118282"/>
                </a:quadBezTo>
                <a:quadBezTo>
                  <a:pt x="52285" y="118455"/>
                  <a:pt x="48172" y="114098"/>
                </a:quadBezTo>
                <a:lnTo>
                  <a:pt x="4357" y="70283"/>
                </a:lnTo>
                <a:quadBezTo>
                  <a:pt x="0" y="66169"/>
                  <a:pt x="172" y="60180"/>
                </a:quadBezTo>
                <a:quadBezTo>
                  <a:pt x="0" y="54190"/>
                  <a:pt x="4357" y="50077"/>
                </a:quadBezTo>
                <a:quadBezTo>
                  <a:pt x="8470" y="45720"/>
                  <a:pt x="14460" y="45892"/>
                </a:quadBezTo>
                <a:quadBezTo>
                  <a:pt x="20449" y="45720"/>
                  <a:pt x="24563" y="50077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"/>
          <p:cNvSpPr txBox="1"/>
          <p:nvPr/>
        </p:nvSpPr>
        <p:spPr>
          <a:xfrm>
            <a:off x="1638300" y="4914900"/>
            <a:ext cx="2965735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2454"/>
                </a:solidFill>
                <a:latin typeface="Inter Bold"/>
                <a:ea typeface="Inter Bold"/>
                <a:cs typeface="Inter Bold"/>
              </a:rPr>
              <a:t>OOG &amp; Oversized Cargo</a:t>
            </a:r>
            <a:endParaRPr lang="en-US" sz="2100">
              <a:solidFill>
                <a:srgbClr val="002454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20" name="TextBox"/>
          <p:cNvSpPr txBox="1"/>
          <p:nvPr/>
        </p:nvSpPr>
        <p:spPr>
          <a:xfrm>
            <a:off x="1638300" y="5314950"/>
            <a:ext cx="3868150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800"/>
              </a:lnSpc>
            </a:pPr>
            <a:r>
              <a:rPr lang="en-US" sz="1275" spc="75">
                <a:solidFill>
                  <a:srgbClr val="64748B"/>
                </a:solidFill>
                <a:latin typeface="Inter"/>
                <a:ea typeface="Inter"/>
                <a:cs typeface="Inter"/>
              </a:rPr>
              <a:t>Flat racks, open tops and break-bulk handling</a:t>
            </a:r>
            <a:endParaRPr lang="en-US" sz="1275" spc="75">
              <a:solidFill>
                <a:srgbClr val="64748B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21" name="Rectangle"/>
          <p:cNvSpPr/>
          <p:nvPr/>
        </p:nvSpPr>
        <p:spPr>
          <a:xfrm>
            <a:off x="1143000" y="5905500"/>
            <a:ext cx="2286000" cy="1143000"/>
          </a:xfrm>
          <a:prstGeom prst="roundRect">
            <a:avLst>
              <a:gd name="adj" fmla="val 13333"/>
            </a:avLst>
          </a:prstGeom>
          <a:solidFill>
            <a:srgbClr val="EFF6F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"/>
          <p:cNvSpPr txBox="1"/>
          <p:nvPr/>
        </p:nvSpPr>
        <p:spPr>
          <a:xfrm>
            <a:off x="1371600" y="6134100"/>
            <a:ext cx="502387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700" spc="150">
                <a:solidFill>
                  <a:srgbClr val="002454"/>
                </a:solidFill>
                <a:latin typeface="Barlow Condensed"/>
                <a:ea typeface="Barlow Condensed"/>
                <a:cs typeface="Barlow Condensed"/>
              </a:rPr>
              <a:t>FCL</a:t>
            </a:r>
            <a:endParaRPr lang="en-US" sz="2700" spc="150">
              <a:solidFill>
                <a:srgbClr val="002454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3" name="TextBox"/>
          <p:cNvSpPr txBox="1"/>
          <p:nvPr/>
        </p:nvSpPr>
        <p:spPr>
          <a:xfrm>
            <a:off x="1371600" y="6572250"/>
            <a:ext cx="1382167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650"/>
              </a:lnSpc>
            </a:pPr>
            <a:r>
              <a:rPr lang="en-US" sz="1200">
                <a:solidFill>
                  <a:srgbClr val="40587A"/>
                </a:solidFill>
                <a:latin typeface="Inter"/>
                <a:ea typeface="Inter"/>
                <a:cs typeface="Inter"/>
              </a:rPr>
              <a:t>Full Container Load</a:t>
            </a:r>
            <a:endParaRPr lang="en-US" sz="1200">
              <a:solidFill>
                <a:srgbClr val="40587A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24" name="Rectangle"/>
          <p:cNvSpPr/>
          <p:nvPr/>
        </p:nvSpPr>
        <p:spPr>
          <a:xfrm>
            <a:off x="1147763" y="5910263"/>
            <a:ext cx="2276475" cy="1133475"/>
          </a:xfrm>
          <a:prstGeom prst="roundRect">
            <a:avLst>
              <a:gd name="adj" fmla="val 13025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"/>
          <p:cNvSpPr/>
          <p:nvPr/>
        </p:nvSpPr>
        <p:spPr>
          <a:xfrm>
            <a:off x="3619500" y="5905500"/>
            <a:ext cx="2286000" cy="1143000"/>
          </a:xfrm>
          <a:prstGeom prst="roundRect">
            <a:avLst>
              <a:gd name="adj" fmla="val 13333"/>
            </a:avLst>
          </a:prstGeom>
          <a:solidFill>
            <a:srgbClr val="EFF6F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"/>
          <p:cNvSpPr txBox="1"/>
          <p:nvPr/>
        </p:nvSpPr>
        <p:spPr>
          <a:xfrm>
            <a:off x="3848100" y="6134100"/>
            <a:ext cx="505473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700" spc="150">
                <a:solidFill>
                  <a:srgbClr val="002454"/>
                </a:solidFill>
                <a:latin typeface="Barlow Condensed"/>
                <a:ea typeface="Barlow Condensed"/>
                <a:cs typeface="Barlow Condensed"/>
              </a:rPr>
              <a:t>LCL</a:t>
            </a:r>
            <a:endParaRPr lang="en-US" sz="2700" spc="150">
              <a:solidFill>
                <a:srgbClr val="002454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7" name="TextBox"/>
          <p:cNvSpPr txBox="1"/>
          <p:nvPr/>
        </p:nvSpPr>
        <p:spPr>
          <a:xfrm>
            <a:off x="3848100" y="6572250"/>
            <a:ext cx="1824112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650"/>
              </a:lnSpc>
            </a:pPr>
            <a:r>
              <a:rPr lang="en-US" sz="1200">
                <a:solidFill>
                  <a:srgbClr val="40587A"/>
                </a:solidFill>
                <a:latin typeface="Inter"/>
                <a:ea typeface="Inter"/>
                <a:cs typeface="Inter"/>
              </a:rPr>
              <a:t>Less than Container Load</a:t>
            </a:r>
            <a:endParaRPr lang="en-US" sz="1200">
              <a:solidFill>
                <a:srgbClr val="40587A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28" name="Rectangle"/>
          <p:cNvSpPr/>
          <p:nvPr/>
        </p:nvSpPr>
        <p:spPr>
          <a:xfrm>
            <a:off x="3624263" y="5910263"/>
            <a:ext cx="2276475" cy="1133475"/>
          </a:xfrm>
          <a:prstGeom prst="roundRect">
            <a:avLst>
              <a:gd name="adj" fmla="val 13025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"/>
          <p:cNvSpPr/>
          <p:nvPr/>
        </p:nvSpPr>
        <p:spPr>
          <a:xfrm>
            <a:off x="6096000" y="5905500"/>
            <a:ext cx="2286000" cy="1143000"/>
          </a:xfrm>
          <a:prstGeom prst="roundRect">
            <a:avLst>
              <a:gd name="adj" fmla="val 13333"/>
            </a:avLst>
          </a:prstGeom>
          <a:solidFill>
            <a:srgbClr val="EFF6F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"/>
          <p:cNvSpPr txBox="1"/>
          <p:nvPr/>
        </p:nvSpPr>
        <p:spPr>
          <a:xfrm>
            <a:off x="6324600" y="6134100"/>
            <a:ext cx="533933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700" spc="150">
                <a:solidFill>
                  <a:srgbClr val="002454"/>
                </a:solidFill>
                <a:latin typeface="Barlow Condensed"/>
                <a:ea typeface="Barlow Condensed"/>
                <a:cs typeface="Barlow Condensed"/>
              </a:rPr>
              <a:t>OOG</a:t>
            </a:r>
            <a:endParaRPr lang="en-US" sz="2700" spc="150">
              <a:solidFill>
                <a:srgbClr val="002454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31" name="TextBox"/>
          <p:cNvSpPr txBox="1"/>
          <p:nvPr/>
        </p:nvSpPr>
        <p:spPr>
          <a:xfrm>
            <a:off x="6324600" y="6572250"/>
            <a:ext cx="1476673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650"/>
              </a:lnSpc>
            </a:pPr>
            <a:r>
              <a:rPr lang="en-US" sz="1200">
                <a:solidFill>
                  <a:srgbClr val="40587A"/>
                </a:solidFill>
                <a:latin typeface="Inter"/>
                <a:ea typeface="Inter"/>
                <a:cs typeface="Inter"/>
              </a:rPr>
              <a:t>Out-of-Gauge Cargo</a:t>
            </a:r>
            <a:endParaRPr lang="en-US" sz="1200">
              <a:solidFill>
                <a:srgbClr val="40587A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32" name="Rectangle"/>
          <p:cNvSpPr/>
          <p:nvPr/>
        </p:nvSpPr>
        <p:spPr>
          <a:xfrm>
            <a:off x="6100763" y="5910263"/>
            <a:ext cx="2276475" cy="1133475"/>
          </a:xfrm>
          <a:prstGeom prst="roundRect">
            <a:avLst>
              <a:gd name="adj" fmla="val 13025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"/>
          <p:cNvSpPr/>
          <p:nvPr/>
        </p:nvSpPr>
        <p:spPr>
          <a:xfrm>
            <a:off x="1143000" y="7429500"/>
            <a:ext cx="7239000" cy="1809750"/>
          </a:xfrm>
          <a:prstGeom prst="roundRect">
            <a:avLst>
              <a:gd name="adj" fmla="val 10526"/>
            </a:avLst>
          </a:prstGeom>
          <a:solidFill>
            <a:srgbClr val="00245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"/>
          <p:cNvSpPr txBox="1"/>
          <p:nvPr/>
        </p:nvSpPr>
        <p:spPr>
          <a:xfrm>
            <a:off x="1485900" y="7800975"/>
            <a:ext cx="451714" cy="11525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8400"/>
              </a:lnSpc>
            </a:pPr>
            <a:r>
              <a:rPr lang="en-US" sz="78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9</a:t>
            </a:r>
            <a:endParaRPr lang="en-US" sz="78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35" name="Rectangle"/>
          <p:cNvSpPr/>
          <p:nvPr/>
        </p:nvSpPr>
        <p:spPr>
          <a:xfrm>
            <a:off x="2228850" y="7934325"/>
            <a:ext cx="19050" cy="800100"/>
          </a:xfrm>
          <a:prstGeom prst="rect">
            <a:avLst/>
          </a:prstGeom>
          <a:solidFill>
            <a:srgbClr val="FFFFFF">
              <a:alpha val="2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Box"/>
          <p:cNvSpPr txBox="1"/>
          <p:nvPr/>
        </p:nvSpPr>
        <p:spPr>
          <a:xfrm>
            <a:off x="2533650" y="7981950"/>
            <a:ext cx="2986571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Direct Carrier Contracts</a:t>
            </a:r>
            <a:endParaRPr lang="en-US" sz="210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37" name="TextBox"/>
          <p:cNvSpPr txBox="1"/>
          <p:nvPr/>
        </p:nvSpPr>
        <p:spPr>
          <a:xfrm>
            <a:off x="2533650" y="8439150"/>
            <a:ext cx="2042122" cy="2000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en-US" sz="1350" spc="150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Tier-1 carriers · FCL &amp; LCL</a:t>
            </a:r>
            <a:endParaRPr lang="en-US" sz="1350" spc="150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  <p:pic>
        <p:nvPicPr>
          <p:cNvPr id="38" name="Image"/>
          <p:cNvPicPr>
            <a:picLocks noChangeAspect="1"/>
          </p:cNvPicPr>
          <p:nvPr/>
        </p:nvPicPr>
        <p:blipFill>
          <a:blip r:embed="rId1"/>
          <a:srcRect t="8333" b="8333"/>
          <a:stretch>
            <a:fillRect/>
          </a:stretch>
        </p:blipFill>
        <p:spPr>
          <a:xfrm>
            <a:off x="9334500" y="3048000"/>
            <a:ext cx="7810500" cy="6191250"/>
          </a:xfrm>
          <a:prstGeom prst="rect">
            <a:avLst/>
          </a:prstGeom>
        </p:spPr>
      </p:pic>
      <p:sp>
        <p:nvSpPr>
          <p:cNvPr id="39" name="Rectangle"/>
          <p:cNvSpPr/>
          <p:nvPr/>
        </p:nvSpPr>
        <p:spPr>
          <a:xfrm>
            <a:off x="9334500" y="7239000"/>
            <a:ext cx="7810500" cy="2000250"/>
          </a:xfrm>
          <a:prstGeom prst="rect">
            <a:avLst/>
          </a:prstGeom>
          <a:gradFill>
            <a:gsLst>
              <a:gs pos="0">
                <a:srgbClr val="001532">
                  <a:alpha val="92000"/>
                </a:srgbClr>
              </a:gs>
              <a:gs pos="50000">
                <a:srgbClr val="00193C">
                  <a:alpha val="45000"/>
                </a:srgbClr>
              </a:gs>
              <a:gs pos="100000">
                <a:srgbClr val="002454">
                  <a:alpha val="0"/>
                </a:srgbClr>
              </a:gs>
            </a:gsLst>
            <a:lin ang="162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Rectangle"/>
          <p:cNvSpPr/>
          <p:nvPr/>
        </p:nvSpPr>
        <p:spPr>
          <a:xfrm>
            <a:off x="9715500" y="8267700"/>
            <a:ext cx="3048000" cy="590550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Box"/>
          <p:cNvSpPr txBox="1"/>
          <p:nvPr/>
        </p:nvSpPr>
        <p:spPr>
          <a:xfrm>
            <a:off x="10610850" y="8439150"/>
            <a:ext cx="1259910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650" spc="7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OCEAN FREIGHT</a:t>
            </a:r>
            <a:endParaRPr lang="en-US" sz="1650" spc="7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2" name="Rectangle"/>
          <p:cNvSpPr/>
          <p:nvPr/>
        </p:nvSpPr>
        <p:spPr>
          <a:xfrm>
            <a:off x="9720263" y="8272463"/>
            <a:ext cx="3038475" cy="58102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>
                <a:alpha val="30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933450"/>
            <a:ext cx="2922905" cy="36195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380833" y="962025"/>
            <a:ext cx="1969084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GLOBAL NETWORK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8817331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6 CHINA PORTS · 5 GLOBAL OFFICES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398145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六大中国口岸，五大全球办公点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"/>
          <p:cNvSpPr txBox="1"/>
          <p:nvPr/>
        </p:nvSpPr>
        <p:spPr>
          <a:xfrm>
            <a:off x="1143000" y="3390900"/>
            <a:ext cx="2445358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2454"/>
                </a:solidFill>
                <a:latin typeface="Inter Bold"/>
                <a:ea typeface="Inter Bold"/>
                <a:cs typeface="Inter Bold"/>
              </a:rPr>
              <a:t>China Port Network</a:t>
            </a:r>
            <a:endParaRPr lang="en-US" sz="2100">
              <a:solidFill>
                <a:srgbClr val="002454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0" name="TextBox"/>
          <p:cNvSpPr txBox="1"/>
          <p:nvPr/>
        </p:nvSpPr>
        <p:spPr>
          <a:xfrm>
            <a:off x="1162050" y="3810000"/>
            <a:ext cx="1428750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150">
                <a:solidFill>
                  <a:srgbClr val="64748B"/>
                </a:solidFill>
                <a:latin typeface="Noto Sans SC"/>
                <a:ea typeface="Noto Sans SC"/>
                <a:cs typeface="Noto Sans SC"/>
              </a:rPr>
              <a:t>中国口岸服务网络</a:t>
            </a:r>
            <a:endParaRPr lang="zh-CN" sz="1275" spc="150">
              <a:solidFill>
                <a:srgbClr val="64748B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"/>
          <p:cNvSpPr txBox="1"/>
          <p:nvPr/>
        </p:nvSpPr>
        <p:spPr>
          <a:xfrm>
            <a:off x="9715500" y="3390900"/>
            <a:ext cx="1757772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2454"/>
                </a:solidFill>
                <a:latin typeface="Inter Bold"/>
                <a:ea typeface="Inter Bold"/>
                <a:cs typeface="Inter Bold"/>
              </a:rPr>
              <a:t>Global Offices</a:t>
            </a:r>
            <a:endParaRPr lang="en-US" sz="2100">
              <a:solidFill>
                <a:srgbClr val="002454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2" name="TextBox"/>
          <p:cNvSpPr txBox="1"/>
          <p:nvPr/>
        </p:nvSpPr>
        <p:spPr>
          <a:xfrm>
            <a:off x="9734550" y="3810000"/>
            <a:ext cx="88582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150">
                <a:solidFill>
                  <a:srgbClr val="64748B"/>
                </a:solidFill>
                <a:latin typeface="Noto Sans SC"/>
                <a:ea typeface="Noto Sans SC"/>
                <a:cs typeface="Noto Sans SC"/>
              </a:rPr>
              <a:t>全球办公点</a:t>
            </a:r>
            <a:endParaRPr lang="zh-CN" sz="1275" spc="150">
              <a:solidFill>
                <a:srgbClr val="64748B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Rectangle"/>
          <p:cNvSpPr/>
          <p:nvPr/>
        </p:nvSpPr>
        <p:spPr>
          <a:xfrm>
            <a:off x="1143000" y="43434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"/>
          <p:cNvSpPr txBox="1"/>
          <p:nvPr/>
        </p:nvSpPr>
        <p:spPr>
          <a:xfrm>
            <a:off x="2381250" y="4543425"/>
            <a:ext cx="1151230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Xiamen · HQ</a:t>
            </a:r>
            <a:endParaRPr lang="en-US" sz="1950" spc="7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15" name="Rectangle"/>
          <p:cNvSpPr/>
          <p:nvPr/>
        </p:nvSpPr>
        <p:spPr>
          <a:xfrm>
            <a:off x="4953000" y="43434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"/>
          <p:cNvSpPr txBox="1"/>
          <p:nvPr/>
        </p:nvSpPr>
        <p:spPr>
          <a:xfrm>
            <a:off x="6419850" y="4543425"/>
            <a:ext cx="681609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Fuzhou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17" name="Rectangle"/>
          <p:cNvSpPr/>
          <p:nvPr/>
        </p:nvSpPr>
        <p:spPr>
          <a:xfrm>
            <a:off x="4957763" y="43481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"/>
          <p:cNvSpPr/>
          <p:nvPr/>
        </p:nvSpPr>
        <p:spPr>
          <a:xfrm>
            <a:off x="1143000" y="52197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"/>
          <p:cNvSpPr txBox="1"/>
          <p:nvPr/>
        </p:nvSpPr>
        <p:spPr>
          <a:xfrm>
            <a:off x="2486025" y="5419725"/>
            <a:ext cx="927754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Shenzhen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0" name="Rectangle"/>
          <p:cNvSpPr/>
          <p:nvPr/>
        </p:nvSpPr>
        <p:spPr>
          <a:xfrm>
            <a:off x="1147763" y="52244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"/>
          <p:cNvSpPr/>
          <p:nvPr/>
        </p:nvSpPr>
        <p:spPr>
          <a:xfrm>
            <a:off x="4953000" y="52197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"/>
          <p:cNvSpPr txBox="1"/>
          <p:nvPr/>
        </p:nvSpPr>
        <p:spPr>
          <a:xfrm>
            <a:off x="6429375" y="5419725"/>
            <a:ext cx="668731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Ningbo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3" name="Rectangle"/>
          <p:cNvSpPr/>
          <p:nvPr/>
        </p:nvSpPr>
        <p:spPr>
          <a:xfrm>
            <a:off x="4957763" y="52244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"/>
          <p:cNvSpPr/>
          <p:nvPr/>
        </p:nvSpPr>
        <p:spPr>
          <a:xfrm>
            <a:off x="1143000" y="60960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"/>
          <p:cNvSpPr txBox="1"/>
          <p:nvPr/>
        </p:nvSpPr>
        <p:spPr>
          <a:xfrm>
            <a:off x="2505075" y="6296025"/>
            <a:ext cx="893083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Shanghai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6" name="Rectangle"/>
          <p:cNvSpPr/>
          <p:nvPr/>
        </p:nvSpPr>
        <p:spPr>
          <a:xfrm>
            <a:off x="1147763" y="61007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"/>
          <p:cNvSpPr/>
          <p:nvPr/>
        </p:nvSpPr>
        <p:spPr>
          <a:xfrm>
            <a:off x="4953000" y="60960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Box"/>
          <p:cNvSpPr txBox="1"/>
          <p:nvPr/>
        </p:nvSpPr>
        <p:spPr>
          <a:xfrm>
            <a:off x="6372225" y="6296025"/>
            <a:ext cx="775583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Qingdao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9" name="Rectangle"/>
          <p:cNvSpPr/>
          <p:nvPr/>
        </p:nvSpPr>
        <p:spPr>
          <a:xfrm>
            <a:off x="4957763" y="61007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"/>
          <p:cNvSpPr/>
          <p:nvPr/>
        </p:nvSpPr>
        <p:spPr>
          <a:xfrm>
            <a:off x="9715500" y="43434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Box"/>
          <p:cNvSpPr txBox="1"/>
          <p:nvPr/>
        </p:nvSpPr>
        <p:spPr>
          <a:xfrm>
            <a:off x="10953750" y="4543425"/>
            <a:ext cx="1151230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Xiamen · HQ</a:t>
            </a:r>
            <a:endParaRPr lang="en-US" sz="1950" spc="7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2" name="Rectangle"/>
          <p:cNvSpPr/>
          <p:nvPr/>
        </p:nvSpPr>
        <p:spPr>
          <a:xfrm>
            <a:off x="13525500" y="43434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Box"/>
          <p:cNvSpPr txBox="1"/>
          <p:nvPr/>
        </p:nvSpPr>
        <p:spPr>
          <a:xfrm>
            <a:off x="14811375" y="4543425"/>
            <a:ext cx="1056151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Guangzhou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4" name="Rectangle"/>
          <p:cNvSpPr/>
          <p:nvPr/>
        </p:nvSpPr>
        <p:spPr>
          <a:xfrm>
            <a:off x="13530263" y="43481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angle"/>
          <p:cNvSpPr/>
          <p:nvPr/>
        </p:nvSpPr>
        <p:spPr>
          <a:xfrm>
            <a:off x="9715500" y="52197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Box"/>
          <p:cNvSpPr txBox="1"/>
          <p:nvPr/>
        </p:nvSpPr>
        <p:spPr>
          <a:xfrm>
            <a:off x="11058525" y="5419725"/>
            <a:ext cx="927754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Shenzhen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7" name="Rectangle"/>
          <p:cNvSpPr/>
          <p:nvPr/>
        </p:nvSpPr>
        <p:spPr>
          <a:xfrm>
            <a:off x="9720263" y="52244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8" name="Rectangle"/>
          <p:cNvSpPr/>
          <p:nvPr/>
        </p:nvSpPr>
        <p:spPr>
          <a:xfrm>
            <a:off x="13525500" y="52197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"/>
          <p:cNvSpPr txBox="1"/>
          <p:nvPr/>
        </p:nvSpPr>
        <p:spPr>
          <a:xfrm>
            <a:off x="14554200" y="5419725"/>
            <a:ext cx="1556956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Ho Chi Minh City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0" name="Rectangle"/>
          <p:cNvSpPr/>
          <p:nvPr/>
        </p:nvSpPr>
        <p:spPr>
          <a:xfrm>
            <a:off x="13530263" y="52244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angle"/>
          <p:cNvSpPr/>
          <p:nvPr/>
        </p:nvSpPr>
        <p:spPr>
          <a:xfrm>
            <a:off x="9715500" y="6096000"/>
            <a:ext cx="3619500" cy="685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Box"/>
          <p:cNvSpPr txBox="1"/>
          <p:nvPr/>
        </p:nvSpPr>
        <p:spPr>
          <a:xfrm>
            <a:off x="11020425" y="6296025"/>
            <a:ext cx="1015898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001E48"/>
                </a:solidFill>
                <a:latin typeface="Barlow Condensed Bold"/>
                <a:ea typeface="Barlow Condensed Bold"/>
                <a:cs typeface="Barlow Condensed Bold"/>
              </a:rPr>
              <a:t>Port Klang</a:t>
            </a:r>
            <a:endParaRPr lang="en-US" sz="1950" spc="75">
              <a:solidFill>
                <a:srgbClr val="001E4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3" name="Rectangle"/>
          <p:cNvSpPr/>
          <p:nvPr/>
        </p:nvSpPr>
        <p:spPr>
          <a:xfrm>
            <a:off x="9720263" y="6100763"/>
            <a:ext cx="3609975" cy="676275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44" name="Rectangle"/>
          <p:cNvSpPr/>
          <p:nvPr/>
        </p:nvSpPr>
        <p:spPr>
          <a:xfrm>
            <a:off x="1143000" y="7239000"/>
            <a:ext cx="16002000" cy="2381250"/>
          </a:xfrm>
          <a:prstGeom prst="roundRect">
            <a:avLst>
              <a:gd name="adj" fmla="val 9600"/>
            </a:avLst>
          </a:prstGeom>
          <a:gradFill>
            <a:gsLst>
              <a:gs pos="0">
                <a:srgbClr val="002454"/>
              </a:gs>
              <a:gs pos="100000">
                <a:srgbClr val="001433"/>
              </a:gs>
            </a:gsLst>
            <a:lin ang="507843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"/>
          <p:cNvPicPr>
            <a:picLocks noChangeAspect="1"/>
          </p:cNvPicPr>
          <p:nvPr/>
        </p:nvPicPr>
        <p:blipFill>
          <a:blip r:embed="rId1"/>
          <a:srcRect l="4240" r="4240"/>
          <a:stretch>
            <a:fillRect/>
          </a:stretch>
        </p:blipFill>
        <p:spPr>
          <a:xfrm>
            <a:off x="12193905" y="7239635"/>
            <a:ext cx="4951095" cy="2380615"/>
          </a:xfrm>
          <a:prstGeom prst="rect">
            <a:avLst/>
          </a:prstGeom>
        </p:spPr>
      </p:pic>
      <p:sp>
        <p:nvSpPr>
          <p:cNvPr id="46" name="Rectangle"/>
          <p:cNvSpPr/>
          <p:nvPr/>
        </p:nvSpPr>
        <p:spPr>
          <a:xfrm>
            <a:off x="12192000" y="7239000"/>
            <a:ext cx="2857500" cy="2381250"/>
          </a:xfrm>
          <a:prstGeom prst="rect">
            <a:avLst/>
          </a:prstGeom>
          <a:gradFill>
            <a:gsLst>
              <a:gs pos="0">
                <a:srgbClr val="00193C">
                  <a:alpha val="98000"/>
                </a:srgbClr>
              </a:gs>
              <a:gs pos="48000">
                <a:srgbClr val="001C42">
                  <a:alpha val="55000"/>
                </a:srgbClr>
              </a:gs>
              <a:gs pos="100000">
                <a:srgbClr val="002454">
                  <a:alpha val="0"/>
                </a:srgbClr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Box"/>
          <p:cNvSpPr txBox="1"/>
          <p:nvPr/>
        </p:nvSpPr>
        <p:spPr>
          <a:xfrm>
            <a:off x="1600200" y="7581900"/>
            <a:ext cx="1943043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650" spc="150">
                <a:solidFill>
                  <a:srgbClr val="8BB3DA"/>
                </a:solidFill>
                <a:latin typeface="Barlow Condensed Bold"/>
                <a:ea typeface="Barlow Condensed Bold"/>
                <a:cs typeface="Barlow Condensed Bold"/>
              </a:rPr>
              <a:t>OVERSEAS COMPANIES</a:t>
            </a:r>
            <a:endParaRPr lang="en-US" sz="1650" spc="150">
              <a:solidFill>
                <a:srgbClr val="8BB3DA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8" name="TextBox"/>
          <p:cNvSpPr txBox="1"/>
          <p:nvPr/>
        </p:nvSpPr>
        <p:spPr>
          <a:xfrm>
            <a:off x="1600200" y="8115300"/>
            <a:ext cx="3752552" cy="352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450"/>
              </a:lnSpc>
            </a:pPr>
            <a:r>
              <a:rPr lang="en-US" sz="24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Vietnam · Ho Chi Minh City</a:t>
            </a:r>
            <a:endParaRPr lang="en-US" sz="240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49" name="TextBox"/>
          <p:cNvSpPr txBox="1"/>
          <p:nvPr/>
        </p:nvSpPr>
        <p:spPr>
          <a:xfrm>
            <a:off x="1619250" y="8648700"/>
            <a:ext cx="2705424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150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Sales · Operations · Documentation</a:t>
            </a:r>
            <a:endParaRPr lang="en-US" sz="1350" spc="150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50" name="Rectangle"/>
          <p:cNvSpPr/>
          <p:nvPr/>
        </p:nvSpPr>
        <p:spPr>
          <a:xfrm>
            <a:off x="5905500" y="7810500"/>
            <a:ext cx="19050" cy="1238250"/>
          </a:xfrm>
          <a:prstGeom prst="rect">
            <a:avLst/>
          </a:prstGeom>
          <a:solidFill>
            <a:srgbClr val="FFFFFF">
              <a:alpha val="1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Box"/>
          <p:cNvSpPr txBox="1"/>
          <p:nvPr/>
        </p:nvSpPr>
        <p:spPr>
          <a:xfrm>
            <a:off x="6362700" y="8115300"/>
            <a:ext cx="2922091" cy="352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450"/>
              </a:lnSpc>
            </a:pPr>
            <a:r>
              <a:rPr lang="en-US" sz="24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Malaysia · Port Klang</a:t>
            </a:r>
            <a:endParaRPr lang="en-US" sz="240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52" name="TextBox"/>
          <p:cNvSpPr txBox="1"/>
          <p:nvPr/>
        </p:nvSpPr>
        <p:spPr>
          <a:xfrm>
            <a:off x="6381750" y="8648700"/>
            <a:ext cx="2175338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150">
                <a:solidFill>
                  <a:srgbClr val="8BB3DA"/>
                </a:solidFill>
                <a:latin typeface="Barlow Condensed"/>
                <a:ea typeface="Barlow Condensed"/>
                <a:cs typeface="Barlow Condensed"/>
              </a:rPr>
              <a:t>Transhipment · DDP Delivery</a:t>
            </a:r>
            <a:endParaRPr lang="en-US" sz="1350" spc="150">
              <a:solidFill>
                <a:srgbClr val="8BB3DA"/>
              </a:solidFill>
              <a:latin typeface="Barlow Condensed"/>
              <a:ea typeface="Barlow Condensed"/>
              <a:cs typeface="Barlow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F6FBFF"/>
              </a:gs>
              <a:gs pos="100000">
                <a:srgbClr val="D9E9FA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961390"/>
            <a:ext cx="3219450" cy="33401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521485" y="962025"/>
            <a:ext cx="1871929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CORE CORRIDORS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7820864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THREE CORE TRADE CORRIDORS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369570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中国、东南亚、北美关键通道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"/>
          <p:cNvSpPr/>
          <p:nvPr/>
        </p:nvSpPr>
        <p:spPr>
          <a:xfrm>
            <a:off x="1143000" y="3333750"/>
            <a:ext cx="5143500" cy="23812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Box"/>
          <p:cNvSpPr txBox="1"/>
          <p:nvPr/>
        </p:nvSpPr>
        <p:spPr>
          <a:xfrm>
            <a:off x="1409700" y="3609975"/>
            <a:ext cx="2071305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80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Xiamen ⇄ Vietnam</a:t>
            </a:r>
            <a:endParaRPr lang="en-US" sz="180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11" name="TextBox"/>
          <p:cNvSpPr txBox="1"/>
          <p:nvPr/>
        </p:nvSpPr>
        <p:spPr>
          <a:xfrm>
            <a:off x="4362450" y="3600450"/>
            <a:ext cx="1406462" cy="3333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700"/>
              </a:lnSpc>
            </a:pPr>
            <a:r>
              <a:rPr lang="en-US" sz="2250">
                <a:solidFill>
                  <a:srgbClr val="CC0A1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2 Days Direct</a:t>
            </a:r>
            <a:endParaRPr lang="en-US" sz="2250">
              <a:solidFill>
                <a:srgbClr val="CC0A1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2" name="Path"/>
          <p:cNvSpPr/>
          <p:nvPr/>
        </p:nvSpPr>
        <p:spPr>
          <a:xfrm>
            <a:off x="1424940" y="421005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Ellipse"/>
          <p:cNvSpPr/>
          <p:nvPr/>
        </p:nvSpPr>
        <p:spPr>
          <a:xfrm>
            <a:off x="1485900" y="4269105"/>
            <a:ext cx="76200" cy="7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Box"/>
          <p:cNvSpPr txBox="1"/>
          <p:nvPr/>
        </p:nvSpPr>
        <p:spPr>
          <a:xfrm>
            <a:off x="1752600" y="4181475"/>
            <a:ext cx="761563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Xiamen</a:t>
            </a:r>
            <a:endParaRPr lang="en-US" sz="16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15" name="Path"/>
          <p:cNvSpPr/>
          <p:nvPr/>
        </p:nvSpPr>
        <p:spPr>
          <a:xfrm>
            <a:off x="2628900" y="433387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Path"/>
          <p:cNvSpPr/>
          <p:nvPr/>
        </p:nvSpPr>
        <p:spPr>
          <a:xfrm>
            <a:off x="3771900" y="433387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Rectangle"/>
          <p:cNvSpPr/>
          <p:nvPr/>
        </p:nvSpPr>
        <p:spPr>
          <a:xfrm>
            <a:off x="3352800" y="4286250"/>
            <a:ext cx="171450" cy="85725"/>
          </a:xfrm>
          <a:prstGeom prst="roundRect">
            <a:avLst>
              <a:gd name="adj" fmla="val 16666"/>
            </a:avLst>
          </a:pr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Path"/>
          <p:cNvSpPr/>
          <p:nvPr/>
        </p:nvSpPr>
        <p:spPr>
          <a:xfrm>
            <a:off x="3276600" y="4391025"/>
            <a:ext cx="323850" cy="76200"/>
          </a:xfrm>
          <a:custGeom>
            <a:avLst/>
            <a:gdLst/>
            <a:ahLst/>
            <a:cxnLst/>
            <a:rect l="0" t="0" r="r" b="b"/>
            <a:pathLst>
              <a:path w="323850" h="76200">
                <a:moveTo>
                  <a:pt x="0" y="0"/>
                </a:moveTo>
                <a:lnTo>
                  <a:pt x="323850" y="0"/>
                </a:lnTo>
                <a:lnTo>
                  <a:pt x="276225" y="76200"/>
                </a:lnTo>
                <a:lnTo>
                  <a:pt x="47625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00245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Box"/>
          <p:cNvSpPr txBox="1"/>
          <p:nvPr/>
        </p:nvSpPr>
        <p:spPr>
          <a:xfrm>
            <a:off x="4362450" y="4181475"/>
            <a:ext cx="1209722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Ho Chi Minh</a:t>
            </a:r>
            <a:endParaRPr lang="en-US" sz="16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0" name="Path"/>
          <p:cNvSpPr/>
          <p:nvPr/>
        </p:nvSpPr>
        <p:spPr>
          <a:xfrm>
            <a:off x="5711190" y="421005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Ellipse"/>
          <p:cNvSpPr/>
          <p:nvPr/>
        </p:nvSpPr>
        <p:spPr>
          <a:xfrm>
            <a:off x="5772150" y="4269105"/>
            <a:ext cx="76200" cy="7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Box"/>
          <p:cNvSpPr txBox="1"/>
          <p:nvPr/>
        </p:nvSpPr>
        <p:spPr>
          <a:xfrm>
            <a:off x="1409700" y="4743450"/>
            <a:ext cx="4120158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Ho Chi Minh · Hai Phong · Da Nang — fastest direct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sailing from South China</a:t>
            </a:r>
            <a:endParaRPr lang="en-US" sz="1350">
              <a:solidFill>
                <a:srgbClr val="40587A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23" name="TextBox"/>
          <p:cNvSpPr txBox="1"/>
          <p:nvPr/>
        </p:nvSpPr>
        <p:spPr>
          <a:xfrm>
            <a:off x="1409700" y="5372100"/>
            <a:ext cx="2058505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FASTEST SOUTH CHINA SAILING</a:t>
            </a:r>
            <a:endParaRPr lang="en-US" sz="135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4" name="Rectangle"/>
          <p:cNvSpPr/>
          <p:nvPr/>
        </p:nvSpPr>
        <p:spPr>
          <a:xfrm>
            <a:off x="1147763" y="3338513"/>
            <a:ext cx="5133975" cy="2371725"/>
          </a:xfrm>
          <a:prstGeom prst="roundRect">
            <a:avLst>
              <a:gd name="adj" fmla="val 7831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Rectangle"/>
          <p:cNvSpPr/>
          <p:nvPr/>
        </p:nvSpPr>
        <p:spPr>
          <a:xfrm>
            <a:off x="6572250" y="3333750"/>
            <a:ext cx="5143500" cy="23812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Box"/>
          <p:cNvSpPr txBox="1"/>
          <p:nvPr/>
        </p:nvSpPr>
        <p:spPr>
          <a:xfrm>
            <a:off x="6838950" y="3609975"/>
            <a:ext cx="1705459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80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Vietnam → USA</a:t>
            </a:r>
            <a:endParaRPr lang="en-US" sz="180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7" name="TextBox"/>
          <p:cNvSpPr txBox="1"/>
          <p:nvPr/>
        </p:nvSpPr>
        <p:spPr>
          <a:xfrm>
            <a:off x="9703435" y="3609975"/>
            <a:ext cx="1485043" cy="3333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700"/>
              </a:lnSpc>
            </a:pPr>
            <a:r>
              <a:rPr lang="en-US" sz="2250">
                <a:solidFill>
                  <a:srgbClr val="CC0A1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17 Days Direct</a:t>
            </a:r>
            <a:endParaRPr lang="en-US" sz="2250">
              <a:solidFill>
                <a:srgbClr val="CC0A1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8" name="Path"/>
          <p:cNvSpPr/>
          <p:nvPr/>
        </p:nvSpPr>
        <p:spPr>
          <a:xfrm>
            <a:off x="6854190" y="421005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Ellipse"/>
          <p:cNvSpPr/>
          <p:nvPr/>
        </p:nvSpPr>
        <p:spPr>
          <a:xfrm>
            <a:off x="6915150" y="4269105"/>
            <a:ext cx="76200" cy="7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Box"/>
          <p:cNvSpPr txBox="1"/>
          <p:nvPr/>
        </p:nvSpPr>
        <p:spPr>
          <a:xfrm>
            <a:off x="7181850" y="4181475"/>
            <a:ext cx="840246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Vietnam</a:t>
            </a:r>
            <a:endParaRPr lang="en-US" sz="16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31" name="Path"/>
          <p:cNvSpPr/>
          <p:nvPr/>
        </p:nvSpPr>
        <p:spPr>
          <a:xfrm>
            <a:off x="8143875" y="433387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Path"/>
          <p:cNvSpPr/>
          <p:nvPr/>
        </p:nvSpPr>
        <p:spPr>
          <a:xfrm>
            <a:off x="9286875" y="433387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Rectangle"/>
          <p:cNvSpPr/>
          <p:nvPr/>
        </p:nvSpPr>
        <p:spPr>
          <a:xfrm>
            <a:off x="8867775" y="4286250"/>
            <a:ext cx="171450" cy="85725"/>
          </a:xfrm>
          <a:prstGeom prst="roundRect">
            <a:avLst>
              <a:gd name="adj" fmla="val 16666"/>
            </a:avLst>
          </a:pr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Path"/>
          <p:cNvSpPr/>
          <p:nvPr/>
        </p:nvSpPr>
        <p:spPr>
          <a:xfrm>
            <a:off x="8791575" y="4391025"/>
            <a:ext cx="323850" cy="76200"/>
          </a:xfrm>
          <a:custGeom>
            <a:avLst/>
            <a:gdLst/>
            <a:ahLst/>
            <a:cxnLst/>
            <a:rect l="0" t="0" r="r" b="b"/>
            <a:pathLst>
              <a:path w="323850" h="76200">
                <a:moveTo>
                  <a:pt x="0" y="0"/>
                </a:moveTo>
                <a:lnTo>
                  <a:pt x="323850" y="0"/>
                </a:lnTo>
                <a:lnTo>
                  <a:pt x="276225" y="76200"/>
                </a:lnTo>
                <a:lnTo>
                  <a:pt x="47625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00245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Box"/>
          <p:cNvSpPr txBox="1"/>
          <p:nvPr/>
        </p:nvSpPr>
        <p:spPr>
          <a:xfrm>
            <a:off x="9877425" y="4181475"/>
            <a:ext cx="1490383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US West Coast</a:t>
            </a:r>
            <a:endParaRPr lang="en-US" sz="165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36" name="Path"/>
          <p:cNvSpPr/>
          <p:nvPr/>
        </p:nvSpPr>
        <p:spPr>
          <a:xfrm>
            <a:off x="11367770" y="421005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Ellipse"/>
          <p:cNvSpPr/>
          <p:nvPr/>
        </p:nvSpPr>
        <p:spPr>
          <a:xfrm>
            <a:off x="11563350" y="4269105"/>
            <a:ext cx="76200" cy="7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TextBox"/>
          <p:cNvSpPr txBox="1"/>
          <p:nvPr/>
        </p:nvSpPr>
        <p:spPr>
          <a:xfrm>
            <a:off x="6838950" y="4743450"/>
            <a:ext cx="3239467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USWC from 17 days, USEC from 34 days</a:t>
            </a:r>
            <a:endParaRPr lang="en-US" sz="1350">
              <a:solidFill>
                <a:srgbClr val="40587A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39" name="TextBox"/>
          <p:cNvSpPr txBox="1"/>
          <p:nvPr/>
        </p:nvSpPr>
        <p:spPr>
          <a:xfrm>
            <a:off x="6838950" y="5124450"/>
            <a:ext cx="2209400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TRANS-PACIFIC DIRECT SERVICES</a:t>
            </a:r>
            <a:endParaRPr lang="en-US" sz="135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40" name="Rectangle"/>
          <p:cNvSpPr/>
          <p:nvPr/>
        </p:nvSpPr>
        <p:spPr>
          <a:xfrm>
            <a:off x="6577013" y="3338513"/>
            <a:ext cx="5133975" cy="2371725"/>
          </a:xfrm>
          <a:prstGeom prst="roundRect">
            <a:avLst>
              <a:gd name="adj" fmla="val 7831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Rectangle"/>
          <p:cNvSpPr/>
          <p:nvPr/>
        </p:nvSpPr>
        <p:spPr>
          <a:xfrm>
            <a:off x="12001500" y="3333750"/>
            <a:ext cx="5143500" cy="2381250"/>
          </a:xfrm>
          <a:prstGeom prst="roundRect">
            <a:avLst>
              <a:gd name="adj" fmla="val 8000"/>
            </a:avLst>
          </a:prstGeom>
          <a:gradFill>
            <a:gsLst>
              <a:gs pos="0">
                <a:srgbClr val="1B87DC"/>
              </a:gs>
              <a:gs pos="100000">
                <a:srgbClr val="0A3A7E"/>
              </a:gs>
            </a:gsLst>
            <a:lin ang="1490543" scaled="1"/>
          </a:gra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TextBox"/>
          <p:cNvSpPr txBox="1"/>
          <p:nvPr/>
        </p:nvSpPr>
        <p:spPr>
          <a:xfrm>
            <a:off x="12268200" y="3600450"/>
            <a:ext cx="2719712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800">
                <a:solidFill>
                  <a:srgbClr val="FFFFFF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China ⇄ Malaysia → USA</a:t>
            </a:r>
            <a:endParaRPr lang="en-US" sz="1800">
              <a:solidFill>
                <a:srgbClr val="FFFFFF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43" name="TextBox"/>
          <p:cNvSpPr txBox="1"/>
          <p:nvPr/>
        </p:nvSpPr>
        <p:spPr>
          <a:xfrm>
            <a:off x="15279370" y="3609975"/>
            <a:ext cx="1405604" cy="3333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2250">
                <a:solidFill>
                  <a:srgbClr val="FF6A70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6 Days Direct</a:t>
            </a:r>
            <a:endParaRPr lang="en-US" sz="2250">
              <a:solidFill>
                <a:srgbClr val="FF6A70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44" name="Path"/>
          <p:cNvSpPr/>
          <p:nvPr/>
        </p:nvSpPr>
        <p:spPr>
          <a:xfrm>
            <a:off x="12283440" y="419100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FF6A70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Ellipse"/>
          <p:cNvSpPr/>
          <p:nvPr/>
        </p:nvSpPr>
        <p:spPr>
          <a:xfrm>
            <a:off x="12344400" y="4250055"/>
            <a:ext cx="76200" cy="76200"/>
          </a:xfrm>
          <a:prstGeom prst="ellipse">
            <a:avLst/>
          </a:prstGeom>
          <a:solidFill>
            <a:srgbClr val="1160B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TextBox"/>
          <p:cNvSpPr txBox="1"/>
          <p:nvPr/>
        </p:nvSpPr>
        <p:spPr>
          <a:xfrm>
            <a:off x="12611100" y="4162425"/>
            <a:ext cx="761563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FFFFFF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Xiamen</a:t>
            </a:r>
            <a:endParaRPr lang="en-US" sz="1650">
              <a:solidFill>
                <a:srgbClr val="FFFFFF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47" name="Path"/>
          <p:cNvSpPr/>
          <p:nvPr/>
        </p:nvSpPr>
        <p:spPr>
          <a:xfrm>
            <a:off x="13487400" y="431482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8BB3DA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Path"/>
          <p:cNvSpPr/>
          <p:nvPr/>
        </p:nvSpPr>
        <p:spPr>
          <a:xfrm>
            <a:off x="14630400" y="4314825"/>
            <a:ext cx="416719" cy="19050"/>
          </a:xfrm>
          <a:custGeom>
            <a:avLst/>
            <a:gdLst/>
            <a:ahLst/>
            <a:cxnLst/>
            <a:rect l="0" t="0" r="r" b="b"/>
            <a:pathLst>
              <a:path w="416719" h="19050">
                <a:moveTo>
                  <a:pt x="0" y="0"/>
                </a:moveTo>
                <a:lnTo>
                  <a:pt x="59531" y="0"/>
                </a:lnTo>
                <a:lnTo>
                  <a:pt x="59531" y="19050"/>
                </a:lnTo>
                <a:lnTo>
                  <a:pt x="0" y="19050"/>
                </a:lnTo>
                <a:lnTo>
                  <a:pt x="0" y="0"/>
                </a:lnTo>
                <a:close/>
                <a:moveTo>
                  <a:pt x="119063" y="0"/>
                </a:moveTo>
                <a:lnTo>
                  <a:pt x="178594" y="0"/>
                </a:lnTo>
                <a:lnTo>
                  <a:pt x="178594" y="19050"/>
                </a:lnTo>
                <a:lnTo>
                  <a:pt x="119063" y="19050"/>
                </a:lnTo>
                <a:lnTo>
                  <a:pt x="119063" y="0"/>
                </a:lnTo>
                <a:close/>
                <a:moveTo>
                  <a:pt x="238125" y="0"/>
                </a:moveTo>
                <a:lnTo>
                  <a:pt x="297656" y="0"/>
                </a:lnTo>
                <a:lnTo>
                  <a:pt x="297656" y="19050"/>
                </a:lnTo>
                <a:lnTo>
                  <a:pt x="238125" y="19050"/>
                </a:lnTo>
                <a:lnTo>
                  <a:pt x="238125" y="0"/>
                </a:lnTo>
                <a:close/>
                <a:moveTo>
                  <a:pt x="357188" y="0"/>
                </a:moveTo>
                <a:lnTo>
                  <a:pt x="416719" y="0"/>
                </a:lnTo>
                <a:lnTo>
                  <a:pt x="416719" y="19050"/>
                </a:lnTo>
                <a:lnTo>
                  <a:pt x="357188" y="19050"/>
                </a:lnTo>
                <a:lnTo>
                  <a:pt x="357188" y="0"/>
                </a:lnTo>
                <a:close/>
              </a:path>
            </a:pathLst>
          </a:custGeom>
          <a:solidFill>
            <a:srgbClr val="8BB3DA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Rectangle"/>
          <p:cNvSpPr/>
          <p:nvPr/>
        </p:nvSpPr>
        <p:spPr>
          <a:xfrm>
            <a:off x="14211300" y="4267200"/>
            <a:ext cx="171450" cy="85725"/>
          </a:xfrm>
          <a:prstGeom prst="roundRect">
            <a:avLst>
              <a:gd name="adj" fmla="val 16666"/>
            </a:avLst>
          </a:prstGeom>
          <a:solidFill>
            <a:srgbClr val="8BB3DA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0" name="Path"/>
          <p:cNvSpPr/>
          <p:nvPr/>
        </p:nvSpPr>
        <p:spPr>
          <a:xfrm>
            <a:off x="14135100" y="4371975"/>
            <a:ext cx="323850" cy="76200"/>
          </a:xfrm>
          <a:custGeom>
            <a:avLst/>
            <a:gdLst/>
            <a:ahLst/>
            <a:cxnLst/>
            <a:rect l="0" t="0" r="r" b="b"/>
            <a:pathLst>
              <a:path w="323850" h="76200">
                <a:moveTo>
                  <a:pt x="0" y="0"/>
                </a:moveTo>
                <a:lnTo>
                  <a:pt x="323850" y="0"/>
                </a:lnTo>
                <a:lnTo>
                  <a:pt x="276225" y="76200"/>
                </a:lnTo>
                <a:lnTo>
                  <a:pt x="47625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TextBox"/>
          <p:cNvSpPr txBox="1"/>
          <p:nvPr/>
        </p:nvSpPr>
        <p:spPr>
          <a:xfrm>
            <a:off x="15220950" y="4162425"/>
            <a:ext cx="1607539" cy="247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FFFFFF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Port Klang West</a:t>
            </a:r>
            <a:endParaRPr lang="en-US" sz="1650">
              <a:solidFill>
                <a:srgbClr val="FFFFFF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52" name="Path"/>
          <p:cNvSpPr/>
          <p:nvPr/>
        </p:nvSpPr>
        <p:spPr>
          <a:xfrm>
            <a:off x="16828770" y="4210050"/>
            <a:ext cx="198120" cy="266700"/>
          </a:xfrm>
          <a:custGeom>
            <a:avLst/>
            <a:gdLst/>
            <a:ahLst/>
            <a:cxnLst/>
            <a:rect l="0" t="0" r="r" b="b"/>
            <a:pathLst>
              <a:path w="198120" h="266700">
                <a:moveTo>
                  <a:pt x="99060" y="0"/>
                </a:moveTo>
                <a:cubicBezTo>
                  <a:pt x="43815" y="0"/>
                  <a:pt x="0" y="43815"/>
                  <a:pt x="0" y="99060"/>
                </a:cubicBezTo>
                <a:cubicBezTo>
                  <a:pt x="0" y="171450"/>
                  <a:pt x="99060" y="266700"/>
                  <a:pt x="99060" y="266700"/>
                </a:cubicBezTo>
                <a:cubicBezTo>
                  <a:pt x="99060" y="266700"/>
                  <a:pt x="198120" y="171450"/>
                  <a:pt x="198120" y="99060"/>
                </a:cubicBezTo>
                <a:cubicBezTo>
                  <a:pt x="198120" y="43815"/>
                  <a:pt x="154305" y="0"/>
                  <a:pt x="99060" y="0"/>
                </a:cubicBezTo>
                <a:close/>
              </a:path>
            </a:pathLst>
          </a:custGeom>
          <a:solidFill>
            <a:srgbClr val="FF6A70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3" name="Ellipse"/>
          <p:cNvSpPr/>
          <p:nvPr/>
        </p:nvSpPr>
        <p:spPr>
          <a:xfrm>
            <a:off x="16884015" y="4286250"/>
            <a:ext cx="76200" cy="76200"/>
          </a:xfrm>
          <a:prstGeom prst="ellipse">
            <a:avLst/>
          </a:prstGeom>
          <a:solidFill>
            <a:srgbClr val="1160B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TextBox"/>
          <p:cNvSpPr txBox="1"/>
          <p:nvPr/>
        </p:nvSpPr>
        <p:spPr>
          <a:xfrm>
            <a:off x="12268200" y="4724400"/>
            <a:ext cx="4416847" cy="4953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950"/>
              </a:lnSpc>
            </a:pPr>
            <a:r>
              <a:rPr lang="en-US" sz="135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Inter"/>
                <a:ea typeface="Inter"/>
                <a:cs typeface="Inter"/>
              </a:rPr>
              <a:t>Transit via Port Klang West to North America, with</a:t>
            </a:r>
            <a:br>
              <a:rPr lang="en-US" sz="1350">
                <a:latin typeface="Inter"/>
                <a:ea typeface="Inter"/>
                <a:cs typeface="Inter"/>
              </a:rPr>
            </a:br>
            <a:r>
              <a:rPr lang="en-US" sz="1350">
                <a:solidFill>
                  <a:srgbClr val="C0D8F0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Inter"/>
                <a:ea typeface="Inter"/>
                <a:cs typeface="Inter"/>
              </a:rPr>
              <a:t>DDP door delivery</a:t>
            </a:r>
            <a:endParaRPr lang="en-US" sz="1350">
              <a:solidFill>
                <a:srgbClr val="C0D8F0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55" name="TextBox"/>
          <p:cNvSpPr txBox="1"/>
          <p:nvPr/>
        </p:nvSpPr>
        <p:spPr>
          <a:xfrm>
            <a:off x="12268200" y="5353050"/>
            <a:ext cx="2084051" cy="2095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350" spc="75">
                <a:solidFill>
                  <a:srgbClr val="8BB3DA"/>
                </a:solidFill>
                <a:effectLst>
                  <a:outerShdw blurRad="142875" dist="95250" dir="5400000" algn="ctr" rotWithShape="0">
                    <a:srgbClr val="002454">
                      <a:alpha val="16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DDP DOOR DELIVERY AVAILABLE</a:t>
            </a:r>
            <a:endParaRPr lang="en-US" sz="1350" spc="75">
              <a:solidFill>
                <a:srgbClr val="8BB3DA"/>
              </a:solidFill>
              <a:effectLst>
                <a:outerShdw blurRad="142875" dist="95250" dir="5400000" algn="ctr" rotWithShape="0">
                  <a:srgbClr val="002454">
                    <a:alpha val="16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56" name="Rectangle"/>
          <p:cNvSpPr/>
          <p:nvPr/>
        </p:nvSpPr>
        <p:spPr>
          <a:xfrm>
            <a:off x="12011025" y="3343275"/>
            <a:ext cx="5124450" cy="2362200"/>
          </a:xfrm>
          <a:prstGeom prst="roundRect">
            <a:avLst>
              <a:gd name="adj" fmla="val 7661"/>
            </a:avLst>
          </a:prstGeom>
          <a:noFill/>
          <a:ln w="19050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Rectangle"/>
          <p:cNvSpPr/>
          <p:nvPr/>
        </p:nvSpPr>
        <p:spPr>
          <a:xfrm>
            <a:off x="1143000" y="6191250"/>
            <a:ext cx="16002000" cy="3143250"/>
          </a:xfrm>
          <a:prstGeom prst="roundRect">
            <a:avLst>
              <a:gd name="adj" fmla="val 7272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TextBox"/>
          <p:cNvSpPr txBox="1"/>
          <p:nvPr/>
        </p:nvSpPr>
        <p:spPr>
          <a:xfrm>
            <a:off x="1524000" y="6477000"/>
            <a:ext cx="2020081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9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 Bold"/>
                <a:ea typeface="Barlow Condensed Bold"/>
                <a:cs typeface="Barlow Condensed Bold"/>
              </a:rPr>
              <a:t>DIRECT TRANSIT TIMES</a:t>
            </a:r>
            <a:endParaRPr lang="en-US" sz="19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59" name="TextBox"/>
          <p:cNvSpPr txBox="1"/>
          <p:nvPr/>
        </p:nvSpPr>
        <p:spPr>
          <a:xfrm>
            <a:off x="10778598" y="6515100"/>
            <a:ext cx="5985402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500">
                <a:solidFill>
                  <a:srgbClr val="CC0A1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Vietnam → USWC from 17 days — the fastest trans-Pacific lane here</a:t>
            </a:r>
            <a:endParaRPr lang="en-US" sz="1500">
              <a:solidFill>
                <a:srgbClr val="CC0A1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60" name="Rectangle"/>
          <p:cNvSpPr/>
          <p:nvPr/>
        </p:nvSpPr>
        <p:spPr>
          <a:xfrm>
            <a:off x="4762500" y="7143750"/>
            <a:ext cx="10096500" cy="304800"/>
          </a:xfrm>
          <a:prstGeom prst="roundRect">
            <a:avLst>
              <a:gd name="adj" fmla="val 25000"/>
            </a:avLst>
          </a:prstGeom>
          <a:solidFill>
            <a:srgbClr val="E3EFF9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1" name="Rectangle"/>
          <p:cNvSpPr/>
          <p:nvPr/>
        </p:nvSpPr>
        <p:spPr>
          <a:xfrm>
            <a:off x="4762500" y="7639050"/>
            <a:ext cx="10096500" cy="304800"/>
          </a:xfrm>
          <a:prstGeom prst="roundRect">
            <a:avLst>
              <a:gd name="adj" fmla="val 25000"/>
            </a:avLst>
          </a:prstGeom>
          <a:solidFill>
            <a:srgbClr val="E3EFF9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2" name="Rectangle"/>
          <p:cNvSpPr/>
          <p:nvPr/>
        </p:nvSpPr>
        <p:spPr>
          <a:xfrm>
            <a:off x="4762500" y="8134350"/>
            <a:ext cx="10096500" cy="304800"/>
          </a:xfrm>
          <a:prstGeom prst="roundRect">
            <a:avLst>
              <a:gd name="adj" fmla="val 25000"/>
            </a:avLst>
          </a:prstGeom>
          <a:solidFill>
            <a:srgbClr val="E3EFF9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3" name="Rectangle"/>
          <p:cNvSpPr/>
          <p:nvPr/>
        </p:nvSpPr>
        <p:spPr>
          <a:xfrm>
            <a:off x="4762500" y="8629650"/>
            <a:ext cx="10096500" cy="304800"/>
          </a:xfrm>
          <a:prstGeom prst="roundRect">
            <a:avLst>
              <a:gd name="adj" fmla="val 25000"/>
            </a:avLst>
          </a:prstGeom>
          <a:solidFill>
            <a:srgbClr val="E3EFF9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4" name="Rectangle"/>
          <p:cNvSpPr/>
          <p:nvPr/>
        </p:nvSpPr>
        <p:spPr>
          <a:xfrm>
            <a:off x="4762500" y="7143750"/>
            <a:ext cx="590550" cy="304800"/>
          </a:xfrm>
          <a:prstGeom prst="roundRect">
            <a:avLst>
              <a:gd name="adj" fmla="val 25000"/>
            </a:avLst>
          </a:pr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5" name="Rectangle"/>
          <p:cNvSpPr/>
          <p:nvPr/>
        </p:nvSpPr>
        <p:spPr>
          <a:xfrm>
            <a:off x="4762500" y="7639050"/>
            <a:ext cx="1781175" cy="304800"/>
          </a:xfrm>
          <a:prstGeom prst="roundRect">
            <a:avLst>
              <a:gd name="adj" fmla="val 25000"/>
            </a:avLst>
          </a:prstGeom>
          <a:solidFill>
            <a:srgbClr val="1B5FA8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6" name="Rectangle"/>
          <p:cNvSpPr/>
          <p:nvPr/>
        </p:nvSpPr>
        <p:spPr>
          <a:xfrm>
            <a:off x="4762500" y="8134350"/>
            <a:ext cx="5048250" cy="304800"/>
          </a:xfrm>
          <a:prstGeom prst="roundRect">
            <a:avLst>
              <a:gd name="adj" fmla="val 25000"/>
            </a:avLst>
          </a:pr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" name="Rectangle"/>
          <p:cNvSpPr/>
          <p:nvPr/>
        </p:nvSpPr>
        <p:spPr>
          <a:xfrm>
            <a:off x="4762500" y="8629650"/>
            <a:ext cx="10096500" cy="304800"/>
          </a:xfrm>
          <a:prstGeom prst="roundRect">
            <a:avLst>
              <a:gd name="adj" fmla="val 25000"/>
            </a:avLst>
          </a:prstGeom>
          <a:solidFill>
            <a:srgbClr val="00245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8" name="TextBox"/>
          <p:cNvSpPr txBox="1"/>
          <p:nvPr/>
        </p:nvSpPr>
        <p:spPr>
          <a:xfrm>
            <a:off x="2910148" y="7143750"/>
            <a:ext cx="166185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Xiamen → Vietnam</a:t>
            </a:r>
            <a:endParaRPr lang="en-US" sz="1500">
              <a:solidFill>
                <a:srgbClr val="40587A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69" name="TextBox"/>
          <p:cNvSpPr txBox="1"/>
          <p:nvPr/>
        </p:nvSpPr>
        <p:spPr>
          <a:xfrm>
            <a:off x="2226655" y="7639050"/>
            <a:ext cx="234534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Xiamen → Port Klang West</a:t>
            </a:r>
            <a:endParaRPr lang="en-US" sz="1500">
              <a:solidFill>
                <a:srgbClr val="40587A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70" name="TextBox"/>
          <p:cNvSpPr txBox="1"/>
          <p:nvPr/>
        </p:nvSpPr>
        <p:spPr>
          <a:xfrm>
            <a:off x="2944006" y="8134350"/>
            <a:ext cx="1627994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50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Vietnam → USWC</a:t>
            </a:r>
            <a:endParaRPr lang="en-US" sz="150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71" name="TextBox"/>
          <p:cNvSpPr txBox="1"/>
          <p:nvPr/>
        </p:nvSpPr>
        <p:spPr>
          <a:xfrm>
            <a:off x="3056837" y="8629650"/>
            <a:ext cx="1515163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Vietnam → USEC</a:t>
            </a:r>
            <a:endParaRPr lang="en-US" sz="1500">
              <a:solidFill>
                <a:srgbClr val="40587A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72" name="TextBox"/>
          <p:cNvSpPr txBox="1"/>
          <p:nvPr/>
        </p:nvSpPr>
        <p:spPr>
          <a:xfrm>
            <a:off x="5505450" y="7143750"/>
            <a:ext cx="302382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800">
                <a:solidFill>
                  <a:srgbClr val="1B5FA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2D</a:t>
            </a:r>
            <a:endParaRPr lang="en-US" sz="1800">
              <a:solidFill>
                <a:srgbClr val="1B5FA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73" name="TextBox"/>
          <p:cNvSpPr txBox="1"/>
          <p:nvPr/>
        </p:nvSpPr>
        <p:spPr>
          <a:xfrm>
            <a:off x="6696075" y="7639050"/>
            <a:ext cx="306846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800">
                <a:solidFill>
                  <a:srgbClr val="1B5FA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6D</a:t>
            </a:r>
            <a:endParaRPr lang="en-US" sz="1800">
              <a:solidFill>
                <a:srgbClr val="1B5FA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74" name="TextBox"/>
          <p:cNvSpPr txBox="1"/>
          <p:nvPr/>
        </p:nvSpPr>
        <p:spPr>
          <a:xfrm>
            <a:off x="9963150" y="8096250"/>
            <a:ext cx="348901" cy="3333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en-US" sz="2250">
                <a:solidFill>
                  <a:srgbClr val="CC0A1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17D</a:t>
            </a:r>
            <a:endParaRPr lang="en-US" sz="2250">
              <a:solidFill>
                <a:srgbClr val="CC0A1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5" name="TextBox"/>
          <p:cNvSpPr txBox="1"/>
          <p:nvPr/>
        </p:nvSpPr>
        <p:spPr>
          <a:xfrm>
            <a:off x="15011400" y="8629650"/>
            <a:ext cx="458874" cy="2667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400"/>
              </a:lnSpc>
            </a:pPr>
            <a:r>
              <a:rPr lang="en-US" sz="1800">
                <a:solidFill>
                  <a:srgbClr val="002454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34D</a:t>
            </a:r>
            <a:endParaRPr lang="en-US" sz="1800">
              <a:solidFill>
                <a:srgbClr val="002454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76" name="Rectangle"/>
          <p:cNvSpPr/>
          <p:nvPr/>
        </p:nvSpPr>
        <p:spPr>
          <a:xfrm>
            <a:off x="1147763" y="6196013"/>
            <a:ext cx="15992475" cy="3133725"/>
          </a:xfrm>
          <a:prstGeom prst="roundRect">
            <a:avLst>
              <a:gd name="adj" fmla="val 7142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961390"/>
            <a:ext cx="3248660" cy="33401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510855" y="962025"/>
            <a:ext cx="1987753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SERVICE PROCESS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9838487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FROM BOOKING TO DELIVERY, ONE TEAM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369570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从订舱到签收，全流程有人跟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"/>
          <p:cNvSpPr/>
          <p:nvPr/>
        </p:nvSpPr>
        <p:spPr>
          <a:xfrm>
            <a:off x="1143000" y="3143250"/>
            <a:ext cx="9525000" cy="6191250"/>
          </a:xfrm>
          <a:prstGeom prst="roundRect">
            <a:avLst>
              <a:gd name="adj" fmla="val 3076"/>
            </a:avLst>
          </a:pr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Rectangle"/>
          <p:cNvSpPr/>
          <p:nvPr/>
        </p:nvSpPr>
        <p:spPr>
          <a:xfrm>
            <a:off x="1143000" y="3143250"/>
            <a:ext cx="9525000" cy="857250"/>
          </a:xfrm>
          <a:prstGeom prst="rect">
            <a:avLst/>
          </a:prstGeom>
          <a:solidFill>
            <a:srgbClr val="00245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Ellipse"/>
          <p:cNvSpPr/>
          <p:nvPr/>
        </p:nvSpPr>
        <p:spPr>
          <a:xfrm>
            <a:off x="1524000" y="3457575"/>
            <a:ext cx="228600" cy="228600"/>
          </a:xfrm>
          <a:prstGeom prst="ellipse">
            <a:avLst/>
          </a:prstGeom>
          <a:noFill/>
          <a:ln w="22860">
            <a:solidFill>
              <a:srgbClr val="FFFFFF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Path"/>
          <p:cNvSpPr/>
          <p:nvPr/>
        </p:nvSpPr>
        <p:spPr>
          <a:xfrm>
            <a:off x="1626732" y="3491727"/>
            <a:ext cx="69571" cy="122911"/>
          </a:xfrm>
          <a:custGeom>
            <a:avLst/>
            <a:gdLst/>
            <a:ahLst/>
            <a:cxnLst/>
            <a:rect l="0" t="0" r="r" b="b"/>
            <a:pathLst>
              <a:path w="69571" h="122911">
                <a:moveTo>
                  <a:pt x="22998" y="11568"/>
                </a:moveTo>
                <a:lnTo>
                  <a:pt x="22998" y="74031"/>
                </a:lnTo>
                <a:lnTo>
                  <a:pt x="63628" y="101118"/>
                </a:lnTo>
                <a:quadBezTo>
                  <a:pt x="67691" y="103661"/>
                  <a:pt x="68496" y="108386"/>
                </a:quadBezTo>
                <a:quadBezTo>
                  <a:pt x="69571" y="113058"/>
                  <a:pt x="66798" y="116968"/>
                </a:quadBezTo>
                <a:quadBezTo>
                  <a:pt x="64255" y="121031"/>
                  <a:pt x="59530" y="121836"/>
                </a:quadBezTo>
                <a:quadBezTo>
                  <a:pt x="54858" y="122911"/>
                  <a:pt x="50948" y="120138"/>
                </a:quadBezTo>
                <a:lnTo>
                  <a:pt x="5228" y="89658"/>
                </a:lnTo>
                <a:quadBezTo>
                  <a:pt x="2827" y="88083"/>
                  <a:pt x="1490" y="85541"/>
                </a:quadBezTo>
                <a:quadBezTo>
                  <a:pt x="117" y="83019"/>
                  <a:pt x="138" y="80148"/>
                </a:quadBezTo>
                <a:lnTo>
                  <a:pt x="138" y="11568"/>
                </a:lnTo>
                <a:quadBezTo>
                  <a:pt x="0" y="6776"/>
                  <a:pt x="3486" y="3486"/>
                </a:quadBezTo>
                <a:quadBezTo>
                  <a:pt x="6776" y="0"/>
                  <a:pt x="11568" y="138"/>
                </a:quadBezTo>
                <a:quadBezTo>
                  <a:pt x="16360" y="0"/>
                  <a:pt x="19650" y="3486"/>
                </a:quadBezTo>
                <a:quadBezTo>
                  <a:pt x="23136" y="6776"/>
                  <a:pt x="22998" y="11568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Box"/>
          <p:cNvSpPr txBox="1"/>
          <p:nvPr/>
        </p:nvSpPr>
        <p:spPr>
          <a:xfrm>
            <a:off x="1962150" y="3429000"/>
            <a:ext cx="1708899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75">
                <a:solidFill>
                  <a:srgbClr val="FFFFFF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 Bold"/>
                <a:ea typeface="Barlow Condensed Bold"/>
                <a:cs typeface="Barlow Condensed Bold"/>
              </a:rPr>
              <a:t>SERVICE PROCESS</a:t>
            </a:r>
            <a:endParaRPr lang="en-US" sz="1950" spc="75">
              <a:solidFill>
                <a:srgbClr val="FFFFFF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14" name="Path"/>
          <p:cNvSpPr/>
          <p:nvPr/>
        </p:nvSpPr>
        <p:spPr>
          <a:xfrm>
            <a:off x="1514090" y="4285865"/>
            <a:ext cx="266941" cy="266941"/>
          </a:xfrm>
          <a:custGeom>
            <a:avLst/>
            <a:gdLst/>
            <a:ahLst/>
            <a:cxnLst/>
            <a:rect l="0" t="0" r="r" b="b"/>
            <a:pathLst>
              <a:path w="266941" h="266941">
                <a:moveTo>
                  <a:pt x="161127" y="255755"/>
                </a:moveTo>
                <a:quadBezTo>
                  <a:pt x="149715" y="266941"/>
                  <a:pt x="133735" y="266941"/>
                </a:quadBezTo>
                <a:quadBezTo>
                  <a:pt x="117754" y="266941"/>
                  <a:pt x="106256" y="255670"/>
                </a:quadBezTo>
                <a:lnTo>
                  <a:pt x="3704" y="153117"/>
                </a:lnTo>
                <a:quadBezTo>
                  <a:pt x="1988" y="151414"/>
                  <a:pt x="1071" y="149177"/>
                </a:quadBezTo>
                <a:quadBezTo>
                  <a:pt x="137" y="146947"/>
                  <a:pt x="147" y="144530"/>
                </a:quadBezTo>
                <a:lnTo>
                  <a:pt x="147" y="12291"/>
                </a:lnTo>
                <a:quadBezTo>
                  <a:pt x="0" y="7200"/>
                  <a:pt x="3704" y="3704"/>
                </a:quadBezTo>
                <a:quadBezTo>
                  <a:pt x="7200" y="0"/>
                  <a:pt x="12291" y="147"/>
                </a:quadBezTo>
                <a:lnTo>
                  <a:pt x="144530" y="147"/>
                </a:lnTo>
                <a:quadBezTo>
                  <a:pt x="146947" y="137"/>
                  <a:pt x="149177" y="1071"/>
                </a:quadBezTo>
                <a:quadBezTo>
                  <a:pt x="151414" y="1988"/>
                  <a:pt x="153117" y="3704"/>
                </a:quadBezTo>
                <a:lnTo>
                  <a:pt x="255755" y="106342"/>
                </a:lnTo>
                <a:quadBezTo>
                  <a:pt x="266941" y="117754"/>
                  <a:pt x="266941" y="133735"/>
                </a:quadBezTo>
                <a:quadBezTo>
                  <a:pt x="266941" y="149715"/>
                  <a:pt x="255670" y="161213"/>
                </a:quadBezTo>
                <a:lnTo>
                  <a:pt x="161213" y="255670"/>
                </a:lnTo>
                <a:lnTo>
                  <a:pt x="161127" y="255755"/>
                </a:lnTo>
                <a:close/>
                <a:moveTo>
                  <a:pt x="144087" y="238446"/>
                </a:moveTo>
                <a:lnTo>
                  <a:pt x="238495" y="144039"/>
                </a:lnTo>
                <a:quadBezTo>
                  <a:pt x="242652" y="139796"/>
                  <a:pt x="242652" y="133735"/>
                </a:quadBezTo>
                <a:quadBezTo>
                  <a:pt x="242652" y="127673"/>
                  <a:pt x="238409" y="123344"/>
                </a:quadBezTo>
                <a:lnTo>
                  <a:pt x="139499" y="24435"/>
                </a:lnTo>
                <a:lnTo>
                  <a:pt x="24435" y="24435"/>
                </a:lnTo>
                <a:lnTo>
                  <a:pt x="24435" y="139499"/>
                </a:lnTo>
                <a:lnTo>
                  <a:pt x="123431" y="238495"/>
                </a:lnTo>
                <a:quadBezTo>
                  <a:pt x="127673" y="242652"/>
                  <a:pt x="133735" y="242652"/>
                </a:quadBezTo>
                <a:quadBezTo>
                  <a:pt x="139770" y="242652"/>
                  <a:pt x="144087" y="238446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Ellipse"/>
          <p:cNvSpPr/>
          <p:nvPr/>
        </p:nvSpPr>
        <p:spPr>
          <a:xfrm>
            <a:off x="1566863" y="4338638"/>
            <a:ext cx="43180" cy="43180"/>
          </a:xfrm>
          <a:prstGeom prst="ellipse">
            <a:avLst/>
          </a:pr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Box"/>
          <p:cNvSpPr txBox="1"/>
          <p:nvPr/>
        </p:nvSpPr>
        <p:spPr>
          <a:xfrm>
            <a:off x="2038350" y="4257675"/>
            <a:ext cx="2044647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Quotation &amp; Booking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17" name="TextBox"/>
          <p:cNvSpPr txBox="1"/>
          <p:nvPr/>
        </p:nvSpPr>
        <p:spPr>
          <a:xfrm>
            <a:off x="9525000" y="4314825"/>
            <a:ext cx="800100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询价与订舱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Rectangle"/>
          <p:cNvSpPr/>
          <p:nvPr/>
        </p:nvSpPr>
        <p:spPr>
          <a:xfrm>
            <a:off x="1143000" y="4838700"/>
            <a:ext cx="9525000" cy="838200"/>
          </a:xfrm>
          <a:prstGeom prst="rect">
            <a:avLst/>
          </a:prstGeom>
          <a:solidFill>
            <a:srgbClr val="F5F9FD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Path"/>
          <p:cNvSpPr/>
          <p:nvPr/>
        </p:nvSpPr>
        <p:spPr>
          <a:xfrm>
            <a:off x="1514201" y="5117448"/>
            <a:ext cx="267248" cy="280705"/>
          </a:xfrm>
          <a:custGeom>
            <a:avLst/>
            <a:gdLst/>
            <a:ahLst/>
            <a:cxnLst/>
            <a:rect l="0" t="0" r="r" b="b"/>
            <a:pathLst>
              <a:path w="267248" h="280705">
                <a:moveTo>
                  <a:pt x="260499" y="62022"/>
                </a:moveTo>
                <a:quadBezTo>
                  <a:pt x="263610" y="63537"/>
                  <a:pt x="265398" y="66499"/>
                </a:quadBezTo>
                <a:quadBezTo>
                  <a:pt x="267248" y="69424"/>
                  <a:pt x="267212" y="72884"/>
                </a:quadBezTo>
                <a:lnTo>
                  <a:pt x="267212" y="207821"/>
                </a:lnTo>
                <a:quadBezTo>
                  <a:pt x="267248" y="211282"/>
                  <a:pt x="265398" y="214206"/>
                </a:quadBezTo>
                <a:quadBezTo>
                  <a:pt x="263610" y="217168"/>
                  <a:pt x="260499" y="218684"/>
                </a:quadBezTo>
                <a:lnTo>
                  <a:pt x="139055" y="279405"/>
                </a:lnTo>
                <a:quadBezTo>
                  <a:pt x="136495" y="280705"/>
                  <a:pt x="133624" y="280688"/>
                </a:quadBezTo>
                <a:quadBezTo>
                  <a:pt x="130753" y="280705"/>
                  <a:pt x="128193" y="279405"/>
                </a:quadBezTo>
                <a:lnTo>
                  <a:pt x="6749" y="218684"/>
                </a:lnTo>
                <a:quadBezTo>
                  <a:pt x="3638" y="217168"/>
                  <a:pt x="1850" y="214206"/>
                </a:quadBezTo>
                <a:quadBezTo>
                  <a:pt x="0" y="211282"/>
                  <a:pt x="36" y="207821"/>
                </a:quadBezTo>
                <a:lnTo>
                  <a:pt x="36" y="72884"/>
                </a:lnTo>
                <a:quadBezTo>
                  <a:pt x="0" y="69424"/>
                  <a:pt x="1850" y="66499"/>
                </a:quadBezTo>
                <a:quadBezTo>
                  <a:pt x="3638" y="63537"/>
                  <a:pt x="6749" y="62022"/>
                </a:quadBezTo>
                <a:lnTo>
                  <a:pt x="128193" y="1300"/>
                </a:lnTo>
                <a:quadBezTo>
                  <a:pt x="130753" y="0"/>
                  <a:pt x="133624" y="18"/>
                </a:quadBezTo>
                <a:quadBezTo>
                  <a:pt x="136495" y="0"/>
                  <a:pt x="139055" y="1300"/>
                </a:quadBezTo>
                <a:lnTo>
                  <a:pt x="260499" y="62022"/>
                </a:lnTo>
                <a:close/>
                <a:moveTo>
                  <a:pt x="133624" y="25740"/>
                </a:moveTo>
                <a:lnTo>
                  <a:pt x="24325" y="80390"/>
                </a:lnTo>
                <a:lnTo>
                  <a:pt x="24325" y="200316"/>
                </a:lnTo>
                <a:lnTo>
                  <a:pt x="133624" y="254965"/>
                </a:lnTo>
                <a:lnTo>
                  <a:pt x="242923" y="200316"/>
                </a:lnTo>
                <a:lnTo>
                  <a:pt x="242923" y="80390"/>
                </a:lnTo>
                <a:lnTo>
                  <a:pt x="133624" y="2574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Path"/>
          <p:cNvSpPr/>
          <p:nvPr/>
        </p:nvSpPr>
        <p:spPr>
          <a:xfrm>
            <a:off x="1520950" y="5179469"/>
            <a:ext cx="253750" cy="83746"/>
          </a:xfrm>
          <a:custGeom>
            <a:avLst/>
            <a:gdLst/>
            <a:ahLst/>
            <a:cxnLst/>
            <a:rect l="0" t="0" r="r" b="b"/>
            <a:pathLst>
              <a:path w="253750" h="83746">
                <a:moveTo>
                  <a:pt x="10862" y="0"/>
                </a:moveTo>
                <a:lnTo>
                  <a:pt x="126875" y="58006"/>
                </a:lnTo>
                <a:lnTo>
                  <a:pt x="242888" y="0"/>
                </a:lnTo>
                <a:lnTo>
                  <a:pt x="253750" y="21725"/>
                </a:lnTo>
                <a:lnTo>
                  <a:pt x="132306" y="82446"/>
                </a:lnTo>
                <a:quadBezTo>
                  <a:pt x="129746" y="83746"/>
                  <a:pt x="126875" y="83729"/>
                </a:quadBezTo>
                <a:quadBezTo>
                  <a:pt x="124004" y="83746"/>
                  <a:pt x="121444" y="82446"/>
                </a:quadBezTo>
                <a:lnTo>
                  <a:pt x="0" y="21725"/>
                </a:lnTo>
                <a:lnTo>
                  <a:pt x="10862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Path"/>
          <p:cNvSpPr/>
          <p:nvPr/>
        </p:nvSpPr>
        <p:spPr>
          <a:xfrm>
            <a:off x="1635681" y="5251053"/>
            <a:ext cx="24289" cy="128191"/>
          </a:xfrm>
          <a:custGeom>
            <a:avLst/>
            <a:gdLst/>
            <a:ahLst/>
            <a:cxnLst/>
            <a:rect l="0" t="0" r="r" b="b"/>
            <a:pathLst>
              <a:path w="24289" h="128191">
                <a:moveTo>
                  <a:pt x="24289" y="128191"/>
                </a:moveTo>
                <a:lnTo>
                  <a:pt x="0" y="128191"/>
                </a:lnTo>
                <a:lnTo>
                  <a:pt x="0" y="0"/>
                </a:lnTo>
                <a:lnTo>
                  <a:pt x="24289" y="0"/>
                </a:lnTo>
                <a:lnTo>
                  <a:pt x="24289" y="128191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Box"/>
          <p:cNvSpPr txBox="1"/>
          <p:nvPr/>
        </p:nvSpPr>
        <p:spPr>
          <a:xfrm>
            <a:off x="2038350" y="5095875"/>
            <a:ext cx="2757506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Container Pickup &amp; Loading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3" name="TextBox"/>
          <p:cNvSpPr txBox="1"/>
          <p:nvPr/>
        </p:nvSpPr>
        <p:spPr>
          <a:xfrm>
            <a:off x="9525000" y="5153025"/>
            <a:ext cx="800100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提柜与装箱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Path"/>
          <p:cNvSpPr/>
          <p:nvPr/>
        </p:nvSpPr>
        <p:spPr>
          <a:xfrm>
            <a:off x="1543923" y="5955655"/>
            <a:ext cx="207812" cy="280680"/>
          </a:xfrm>
          <a:custGeom>
            <a:avLst/>
            <a:gdLst/>
            <a:ahLst/>
            <a:cxnLst/>
            <a:rect l="0" t="0" r="r" b="b"/>
            <a:pathLst>
              <a:path w="207812" h="280680">
                <a:moveTo>
                  <a:pt x="39132" y="10"/>
                </a:moveTo>
                <a:lnTo>
                  <a:pt x="130889" y="10"/>
                </a:lnTo>
                <a:quadBezTo>
                  <a:pt x="133372" y="0"/>
                  <a:pt x="135651" y="982"/>
                </a:quadBezTo>
                <a:quadBezTo>
                  <a:pt x="137938" y="1946"/>
                  <a:pt x="139650" y="3744"/>
                </a:quadBezTo>
                <a:lnTo>
                  <a:pt x="204420" y="71213"/>
                </a:lnTo>
                <a:quadBezTo>
                  <a:pt x="206055" y="72905"/>
                  <a:pt x="206926" y="75090"/>
                </a:quadBezTo>
                <a:quadBezTo>
                  <a:pt x="207812" y="77270"/>
                  <a:pt x="207804" y="79623"/>
                </a:quadBezTo>
                <a:lnTo>
                  <a:pt x="207804" y="241548"/>
                </a:lnTo>
                <a:quadBezTo>
                  <a:pt x="207804" y="257757"/>
                  <a:pt x="196342" y="269219"/>
                </a:quadBezTo>
                <a:quadBezTo>
                  <a:pt x="184881" y="280680"/>
                  <a:pt x="168672" y="280680"/>
                </a:quadBezTo>
                <a:lnTo>
                  <a:pt x="39132" y="280680"/>
                </a:lnTo>
                <a:quadBezTo>
                  <a:pt x="22923" y="280680"/>
                  <a:pt x="11461" y="269219"/>
                </a:quadBezTo>
                <a:quadBezTo>
                  <a:pt x="0" y="257757"/>
                  <a:pt x="0" y="241548"/>
                </a:quadBezTo>
                <a:lnTo>
                  <a:pt x="0" y="39142"/>
                </a:lnTo>
                <a:quadBezTo>
                  <a:pt x="0" y="22933"/>
                  <a:pt x="11461" y="11472"/>
                </a:quadBezTo>
                <a:quadBezTo>
                  <a:pt x="22923" y="10"/>
                  <a:pt x="39132" y="10"/>
                </a:quadBezTo>
                <a:close/>
                <a:moveTo>
                  <a:pt x="39132" y="24299"/>
                </a:moveTo>
                <a:quadBezTo>
                  <a:pt x="32984" y="24299"/>
                  <a:pt x="28636" y="28646"/>
                </a:quadBezTo>
                <a:quadBezTo>
                  <a:pt x="24289" y="32994"/>
                  <a:pt x="24289" y="39142"/>
                </a:quadBezTo>
                <a:lnTo>
                  <a:pt x="24289" y="241548"/>
                </a:lnTo>
                <a:quadBezTo>
                  <a:pt x="24289" y="247696"/>
                  <a:pt x="28636" y="252044"/>
                </a:quadBezTo>
                <a:quadBezTo>
                  <a:pt x="32984" y="256391"/>
                  <a:pt x="39132" y="256391"/>
                </a:quadBezTo>
                <a:lnTo>
                  <a:pt x="168672" y="256391"/>
                </a:lnTo>
                <a:quadBezTo>
                  <a:pt x="174820" y="256391"/>
                  <a:pt x="179167" y="252044"/>
                </a:quadBezTo>
                <a:quadBezTo>
                  <a:pt x="183515" y="247696"/>
                  <a:pt x="183515" y="241548"/>
                </a:quadBezTo>
                <a:lnTo>
                  <a:pt x="183515" y="84509"/>
                </a:lnTo>
                <a:lnTo>
                  <a:pt x="125713" y="24299"/>
                </a:lnTo>
                <a:lnTo>
                  <a:pt x="39132" y="24299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Path"/>
          <p:cNvSpPr/>
          <p:nvPr/>
        </p:nvSpPr>
        <p:spPr>
          <a:xfrm>
            <a:off x="1662521" y="5967810"/>
            <a:ext cx="77061" cy="79760"/>
          </a:xfrm>
          <a:custGeom>
            <a:avLst/>
            <a:gdLst/>
            <a:ahLst/>
            <a:cxnLst/>
            <a:rect l="0" t="0" r="r" b="b"/>
            <a:pathLst>
              <a:path w="77061" h="79760">
                <a:moveTo>
                  <a:pt x="24435" y="0"/>
                </a:moveTo>
                <a:lnTo>
                  <a:pt x="24435" y="55324"/>
                </a:lnTo>
                <a:lnTo>
                  <a:pt x="77061" y="55324"/>
                </a:lnTo>
                <a:lnTo>
                  <a:pt x="77061" y="79613"/>
                </a:lnTo>
                <a:lnTo>
                  <a:pt x="12291" y="79613"/>
                </a:lnTo>
                <a:quadBezTo>
                  <a:pt x="7200" y="79760"/>
                  <a:pt x="3704" y="76056"/>
                </a:quadBezTo>
                <a:quadBezTo>
                  <a:pt x="0" y="72560"/>
                  <a:pt x="147" y="67469"/>
                </a:quadBezTo>
                <a:lnTo>
                  <a:pt x="147" y="0"/>
                </a:lnTo>
                <a:lnTo>
                  <a:pt x="24435" y="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Path"/>
          <p:cNvSpPr/>
          <p:nvPr/>
        </p:nvSpPr>
        <p:spPr>
          <a:xfrm>
            <a:off x="1597751" y="6091805"/>
            <a:ext cx="100147" cy="73159"/>
          </a:xfrm>
          <a:custGeom>
            <a:avLst/>
            <a:gdLst/>
            <a:ahLst/>
            <a:cxnLst/>
            <a:rect l="0" t="0" r="r" b="b"/>
            <a:pathLst>
              <a:path w="100147" h="73159">
                <a:moveTo>
                  <a:pt x="20878" y="25294"/>
                </a:moveTo>
                <a:lnTo>
                  <a:pt x="39278" y="43694"/>
                </a:lnTo>
                <a:lnTo>
                  <a:pt x="79269" y="3704"/>
                </a:lnTo>
                <a:quadBezTo>
                  <a:pt x="82765" y="0"/>
                  <a:pt x="87856" y="147"/>
                </a:quadBezTo>
                <a:quadBezTo>
                  <a:pt x="92947" y="0"/>
                  <a:pt x="96443" y="3704"/>
                </a:quadBezTo>
                <a:quadBezTo>
                  <a:pt x="100147" y="7200"/>
                  <a:pt x="100000" y="12291"/>
                </a:quadBezTo>
                <a:quadBezTo>
                  <a:pt x="100147" y="17382"/>
                  <a:pt x="96443" y="20878"/>
                </a:quadBezTo>
                <a:lnTo>
                  <a:pt x="47866" y="69456"/>
                </a:lnTo>
                <a:quadBezTo>
                  <a:pt x="44369" y="73159"/>
                  <a:pt x="39278" y="73013"/>
                </a:quadBezTo>
                <a:quadBezTo>
                  <a:pt x="34187" y="73159"/>
                  <a:pt x="30691" y="69456"/>
                </a:quadBezTo>
                <a:lnTo>
                  <a:pt x="3704" y="42468"/>
                </a:lnTo>
                <a:quadBezTo>
                  <a:pt x="0" y="38972"/>
                  <a:pt x="147" y="33881"/>
                </a:quadBezTo>
                <a:quadBezTo>
                  <a:pt x="0" y="28790"/>
                  <a:pt x="3704" y="25294"/>
                </a:quadBezTo>
                <a:quadBezTo>
                  <a:pt x="7200" y="21590"/>
                  <a:pt x="12291" y="21737"/>
                </a:quadBezTo>
                <a:quadBezTo>
                  <a:pt x="17382" y="21590"/>
                  <a:pt x="20878" y="25294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Box"/>
          <p:cNvSpPr txBox="1"/>
          <p:nvPr/>
        </p:nvSpPr>
        <p:spPr>
          <a:xfrm>
            <a:off x="2038350" y="5934075"/>
            <a:ext cx="2672069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Customs &amp; Documentation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8" name="TextBox"/>
          <p:cNvSpPr txBox="1"/>
          <p:nvPr/>
        </p:nvSpPr>
        <p:spPr>
          <a:xfrm>
            <a:off x="9525000" y="5991225"/>
            <a:ext cx="800100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报关与单证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Rectangle"/>
          <p:cNvSpPr/>
          <p:nvPr/>
        </p:nvSpPr>
        <p:spPr>
          <a:xfrm>
            <a:off x="1143000" y="6515100"/>
            <a:ext cx="9525000" cy="838200"/>
          </a:xfrm>
          <a:prstGeom prst="rect">
            <a:avLst/>
          </a:prstGeom>
          <a:solidFill>
            <a:srgbClr val="F5F9FD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Path"/>
          <p:cNvSpPr/>
          <p:nvPr/>
        </p:nvSpPr>
        <p:spPr>
          <a:xfrm>
            <a:off x="1514090" y="6955643"/>
            <a:ext cx="268457" cy="98651"/>
          </a:xfrm>
          <a:custGeom>
            <a:avLst/>
            <a:gdLst/>
            <a:ahLst/>
            <a:cxnLst/>
            <a:rect l="0" t="0" r="r" b="b"/>
            <a:pathLst>
              <a:path w="268457" h="98651">
                <a:moveTo>
                  <a:pt x="255178" y="147"/>
                </a:moveTo>
                <a:quadBezTo>
                  <a:pt x="256564" y="146"/>
                  <a:pt x="257913" y="458"/>
                </a:quadBezTo>
                <a:quadBezTo>
                  <a:pt x="259263" y="770"/>
                  <a:pt x="260508" y="1378"/>
                </a:quadBezTo>
                <a:quadBezTo>
                  <a:pt x="265147" y="3481"/>
                  <a:pt x="266663" y="8343"/>
                </a:quadBezTo>
                <a:quadBezTo>
                  <a:pt x="268457" y="13110"/>
                  <a:pt x="266091" y="17620"/>
                </a:quadBezTo>
                <a:lnTo>
                  <a:pt x="237859" y="75429"/>
                </a:lnTo>
                <a:quadBezTo>
                  <a:pt x="233259" y="85785"/>
                  <a:pt x="223812" y="92082"/>
                </a:quadBezTo>
                <a:quadBezTo>
                  <a:pt x="214247" y="98459"/>
                  <a:pt x="202553" y="98651"/>
                </a:quadBezTo>
                <a:lnTo>
                  <a:pt x="64715" y="98649"/>
                </a:lnTo>
                <a:quadBezTo>
                  <a:pt x="53222" y="98459"/>
                  <a:pt x="43657" y="92082"/>
                </a:quadBezTo>
                <a:quadBezTo>
                  <a:pt x="34211" y="85785"/>
                  <a:pt x="29610" y="75429"/>
                </a:quadBezTo>
                <a:lnTo>
                  <a:pt x="1378" y="17620"/>
                </a:lnTo>
                <a:quadBezTo>
                  <a:pt x="770" y="16376"/>
                  <a:pt x="459" y="15026"/>
                </a:quadBezTo>
                <a:quadBezTo>
                  <a:pt x="146" y="13676"/>
                  <a:pt x="147" y="12291"/>
                </a:quadBezTo>
                <a:quadBezTo>
                  <a:pt x="0" y="7200"/>
                  <a:pt x="3704" y="3704"/>
                </a:quadBezTo>
                <a:quadBezTo>
                  <a:pt x="7200" y="0"/>
                  <a:pt x="12291" y="147"/>
                </a:quadBezTo>
                <a:lnTo>
                  <a:pt x="255178" y="147"/>
                </a:lnTo>
                <a:close/>
                <a:moveTo>
                  <a:pt x="31737" y="24435"/>
                </a:moveTo>
                <a:lnTo>
                  <a:pt x="51540" y="64985"/>
                </a:lnTo>
                <a:quadBezTo>
                  <a:pt x="51598" y="65102"/>
                  <a:pt x="51652" y="65220"/>
                </a:quadBezTo>
                <a:quadBezTo>
                  <a:pt x="51707" y="65338"/>
                  <a:pt x="51759" y="65458"/>
                </a:quadBezTo>
                <a:quadBezTo>
                  <a:pt x="53503" y="69454"/>
                  <a:pt x="57130" y="71873"/>
                </a:quadBezTo>
                <a:quadBezTo>
                  <a:pt x="60758" y="74292"/>
                  <a:pt x="65118" y="74364"/>
                </a:quadBezTo>
                <a:lnTo>
                  <a:pt x="202553" y="74362"/>
                </a:lnTo>
                <a:quadBezTo>
                  <a:pt x="206711" y="74292"/>
                  <a:pt x="210339" y="71873"/>
                </a:quadBezTo>
                <a:quadBezTo>
                  <a:pt x="213967" y="69454"/>
                  <a:pt x="215710" y="65458"/>
                </a:quadBezTo>
                <a:quadBezTo>
                  <a:pt x="215762" y="65339"/>
                  <a:pt x="215817" y="65220"/>
                </a:quadBezTo>
                <a:quadBezTo>
                  <a:pt x="215872" y="65102"/>
                  <a:pt x="215929" y="64985"/>
                </a:quadBezTo>
                <a:lnTo>
                  <a:pt x="235732" y="24435"/>
                </a:lnTo>
                <a:lnTo>
                  <a:pt x="31737" y="24435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Path"/>
          <p:cNvSpPr/>
          <p:nvPr/>
        </p:nvSpPr>
        <p:spPr>
          <a:xfrm>
            <a:off x="1557270" y="6870633"/>
            <a:ext cx="181109" cy="97302"/>
          </a:xfrm>
          <a:custGeom>
            <a:avLst/>
            <a:gdLst/>
            <a:ahLst/>
            <a:cxnLst/>
            <a:rect l="0" t="0" r="r" b="b"/>
            <a:pathLst>
              <a:path w="181109" h="97302">
                <a:moveTo>
                  <a:pt x="147" y="97302"/>
                </a:moveTo>
                <a:lnTo>
                  <a:pt x="147" y="12291"/>
                </a:lnTo>
                <a:quadBezTo>
                  <a:pt x="0" y="7200"/>
                  <a:pt x="3704" y="3704"/>
                </a:quadBezTo>
                <a:quadBezTo>
                  <a:pt x="7200" y="0"/>
                  <a:pt x="12291" y="147"/>
                </a:quadBezTo>
                <a:lnTo>
                  <a:pt x="168818" y="147"/>
                </a:lnTo>
                <a:quadBezTo>
                  <a:pt x="173909" y="0"/>
                  <a:pt x="177406" y="3704"/>
                </a:quadBezTo>
                <a:quadBezTo>
                  <a:pt x="181109" y="7200"/>
                  <a:pt x="180963" y="12291"/>
                </a:quadBezTo>
                <a:lnTo>
                  <a:pt x="180963" y="97302"/>
                </a:lnTo>
                <a:lnTo>
                  <a:pt x="156674" y="97302"/>
                </a:lnTo>
                <a:lnTo>
                  <a:pt x="156674" y="24435"/>
                </a:lnTo>
                <a:lnTo>
                  <a:pt x="24435" y="24435"/>
                </a:lnTo>
                <a:lnTo>
                  <a:pt x="24435" y="97302"/>
                </a:lnTo>
                <a:lnTo>
                  <a:pt x="147" y="97302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Path"/>
          <p:cNvSpPr/>
          <p:nvPr/>
        </p:nvSpPr>
        <p:spPr>
          <a:xfrm>
            <a:off x="1608547" y="6832850"/>
            <a:ext cx="78557" cy="50073"/>
          </a:xfrm>
          <a:custGeom>
            <a:avLst/>
            <a:gdLst/>
            <a:ahLst/>
            <a:cxnLst/>
            <a:rect l="0" t="0" r="r" b="b"/>
            <a:pathLst>
              <a:path w="78557" h="50073">
                <a:moveTo>
                  <a:pt x="147" y="50073"/>
                </a:moveTo>
                <a:lnTo>
                  <a:pt x="147" y="12291"/>
                </a:lnTo>
                <a:quadBezTo>
                  <a:pt x="0" y="7200"/>
                  <a:pt x="3704" y="3704"/>
                </a:quadBezTo>
                <a:quadBezTo>
                  <a:pt x="7200" y="0"/>
                  <a:pt x="12291" y="147"/>
                </a:quadBezTo>
                <a:lnTo>
                  <a:pt x="66266" y="147"/>
                </a:lnTo>
                <a:quadBezTo>
                  <a:pt x="71357" y="0"/>
                  <a:pt x="74853" y="3704"/>
                </a:quadBezTo>
                <a:quadBezTo>
                  <a:pt x="78557" y="7200"/>
                  <a:pt x="78410" y="12291"/>
                </a:quadBezTo>
                <a:lnTo>
                  <a:pt x="78410" y="50073"/>
                </a:lnTo>
                <a:lnTo>
                  <a:pt x="54122" y="50073"/>
                </a:lnTo>
                <a:lnTo>
                  <a:pt x="54122" y="24435"/>
                </a:lnTo>
                <a:lnTo>
                  <a:pt x="24435" y="24435"/>
                </a:lnTo>
                <a:lnTo>
                  <a:pt x="24435" y="50073"/>
                </a:lnTo>
                <a:lnTo>
                  <a:pt x="147" y="50073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TextBox"/>
          <p:cNvSpPr txBox="1"/>
          <p:nvPr/>
        </p:nvSpPr>
        <p:spPr>
          <a:xfrm>
            <a:off x="2038350" y="6772275"/>
            <a:ext cx="2049047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Loading &amp; Departure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34" name="TextBox"/>
          <p:cNvSpPr txBox="1"/>
          <p:nvPr/>
        </p:nvSpPr>
        <p:spPr>
          <a:xfrm>
            <a:off x="9525000" y="6829425"/>
            <a:ext cx="800100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装船与开航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Ellipse"/>
          <p:cNvSpPr/>
          <p:nvPr/>
        </p:nvSpPr>
        <p:spPr>
          <a:xfrm>
            <a:off x="1526381" y="7650956"/>
            <a:ext cx="242888" cy="242888"/>
          </a:xfrm>
          <a:prstGeom prst="ellipse">
            <a:avLst/>
          </a:prstGeom>
          <a:noFill/>
          <a:ln w="24289">
            <a:solidFill>
              <a:srgbClr val="CC0A14"/>
            </a:solidFill>
            <a:prstDash val="sysDash"/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Ellipse"/>
          <p:cNvSpPr/>
          <p:nvPr/>
        </p:nvSpPr>
        <p:spPr>
          <a:xfrm>
            <a:off x="1587103" y="7711678"/>
            <a:ext cx="121444" cy="121444"/>
          </a:xfrm>
          <a:prstGeom prst="ellipse">
            <a:avLst/>
          </a:prstGeom>
          <a:noFill/>
          <a:ln w="24289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Ellipse"/>
          <p:cNvSpPr/>
          <p:nvPr/>
        </p:nvSpPr>
        <p:spPr>
          <a:xfrm>
            <a:off x="1623536" y="7748111"/>
            <a:ext cx="48577" cy="48577"/>
          </a:xfrm>
          <a:prstGeom prst="ellipse">
            <a:avLst/>
          </a:pr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Path"/>
          <p:cNvSpPr/>
          <p:nvPr/>
        </p:nvSpPr>
        <p:spPr>
          <a:xfrm>
            <a:off x="1635180" y="7678792"/>
            <a:ext cx="119747" cy="106253"/>
          </a:xfrm>
          <a:custGeom>
            <a:avLst/>
            <a:gdLst/>
            <a:ahLst/>
            <a:cxnLst/>
            <a:rect l="0" t="0" r="r" b="b"/>
            <a:pathLst>
              <a:path w="119747" h="106253">
                <a:moveTo>
                  <a:pt x="4742" y="84387"/>
                </a:moveTo>
                <a:lnTo>
                  <a:pt x="99198" y="3424"/>
                </a:lnTo>
                <a:quadBezTo>
                  <a:pt x="102968" y="0"/>
                  <a:pt x="108033" y="537"/>
                </a:quadBezTo>
                <a:quadBezTo>
                  <a:pt x="113120" y="781"/>
                  <a:pt x="116322" y="4742"/>
                </a:quadBezTo>
                <a:quadBezTo>
                  <a:pt x="119747" y="8512"/>
                  <a:pt x="119210" y="13577"/>
                </a:quadBezTo>
                <a:quadBezTo>
                  <a:pt x="118966" y="18664"/>
                  <a:pt x="115005" y="21866"/>
                </a:quadBezTo>
                <a:lnTo>
                  <a:pt x="20549" y="102828"/>
                </a:lnTo>
                <a:quadBezTo>
                  <a:pt x="16779" y="106253"/>
                  <a:pt x="11714" y="105716"/>
                </a:quadBezTo>
                <a:quadBezTo>
                  <a:pt x="6626" y="105472"/>
                  <a:pt x="3424" y="101511"/>
                </a:quadBezTo>
                <a:quadBezTo>
                  <a:pt x="0" y="97741"/>
                  <a:pt x="537" y="92676"/>
                </a:quadBezTo>
                <a:quadBezTo>
                  <a:pt x="781" y="87589"/>
                  <a:pt x="4742" y="84387"/>
                </a:quadBez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TextBox"/>
          <p:cNvSpPr txBox="1"/>
          <p:nvPr/>
        </p:nvSpPr>
        <p:spPr>
          <a:xfrm>
            <a:off x="2038350" y="7610475"/>
            <a:ext cx="1614906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Transit Tracking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40" name="TextBox"/>
          <p:cNvSpPr txBox="1"/>
          <p:nvPr/>
        </p:nvSpPr>
        <p:spPr>
          <a:xfrm>
            <a:off x="9686925" y="7667625"/>
            <a:ext cx="638175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在途跟踪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Rectangle"/>
          <p:cNvSpPr/>
          <p:nvPr/>
        </p:nvSpPr>
        <p:spPr>
          <a:xfrm>
            <a:off x="1143000" y="8191500"/>
            <a:ext cx="9525000" cy="838200"/>
          </a:xfrm>
          <a:prstGeom prst="rect">
            <a:avLst/>
          </a:prstGeom>
          <a:solidFill>
            <a:srgbClr val="F5F9FD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Path"/>
          <p:cNvSpPr/>
          <p:nvPr/>
        </p:nvSpPr>
        <p:spPr>
          <a:xfrm>
            <a:off x="1507343" y="8528142"/>
            <a:ext cx="181109" cy="143180"/>
          </a:xfrm>
          <a:custGeom>
            <a:avLst/>
            <a:gdLst/>
            <a:ahLst/>
            <a:cxnLst/>
            <a:rect l="0" t="0" r="r" b="b"/>
            <a:pathLst>
              <a:path w="181109" h="143180">
                <a:moveTo>
                  <a:pt x="147" y="143180"/>
                </a:moveTo>
                <a:lnTo>
                  <a:pt x="147" y="12291"/>
                </a:lnTo>
                <a:quadBezTo>
                  <a:pt x="0" y="7200"/>
                  <a:pt x="3704" y="3704"/>
                </a:quadBezTo>
                <a:quadBezTo>
                  <a:pt x="7200" y="0"/>
                  <a:pt x="12291" y="147"/>
                </a:quadBezTo>
                <a:lnTo>
                  <a:pt x="168818" y="147"/>
                </a:lnTo>
                <a:quadBezTo>
                  <a:pt x="173909" y="0"/>
                  <a:pt x="177406" y="3704"/>
                </a:quadBezTo>
                <a:quadBezTo>
                  <a:pt x="181109" y="7200"/>
                  <a:pt x="180963" y="12291"/>
                </a:quadBezTo>
                <a:lnTo>
                  <a:pt x="180963" y="143180"/>
                </a:lnTo>
                <a:lnTo>
                  <a:pt x="156674" y="143180"/>
                </a:lnTo>
                <a:lnTo>
                  <a:pt x="156674" y="24435"/>
                </a:lnTo>
                <a:lnTo>
                  <a:pt x="24435" y="24435"/>
                </a:lnTo>
                <a:lnTo>
                  <a:pt x="24435" y="143180"/>
                </a:lnTo>
                <a:lnTo>
                  <a:pt x="147" y="143180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Path"/>
          <p:cNvSpPr/>
          <p:nvPr/>
        </p:nvSpPr>
        <p:spPr>
          <a:xfrm>
            <a:off x="1676162" y="8566063"/>
            <a:ext cx="112145" cy="117550"/>
          </a:xfrm>
          <a:custGeom>
            <a:avLst/>
            <a:gdLst/>
            <a:ahLst/>
            <a:cxnLst/>
            <a:rect l="0" t="0" r="r" b="b"/>
            <a:pathLst>
              <a:path w="112145" h="117550">
                <a:moveTo>
                  <a:pt x="0" y="8"/>
                </a:moveTo>
                <a:lnTo>
                  <a:pt x="48578" y="8"/>
                </a:lnTo>
                <a:quadBezTo>
                  <a:pt x="50910" y="0"/>
                  <a:pt x="53073" y="871"/>
                </a:quadBezTo>
                <a:quadBezTo>
                  <a:pt x="55242" y="1726"/>
                  <a:pt x="56930" y="3336"/>
                </a:quadBezTo>
                <a:lnTo>
                  <a:pt x="108206" y="51914"/>
                </a:lnTo>
                <a:quadBezTo>
                  <a:pt x="110030" y="53628"/>
                  <a:pt x="111010" y="55931"/>
                </a:quadBezTo>
                <a:quadBezTo>
                  <a:pt x="112008" y="58227"/>
                  <a:pt x="111998" y="60730"/>
                </a:quadBezTo>
                <a:lnTo>
                  <a:pt x="111998" y="105259"/>
                </a:lnTo>
                <a:quadBezTo>
                  <a:pt x="112145" y="110350"/>
                  <a:pt x="108441" y="113846"/>
                </a:quadBezTo>
                <a:quadBezTo>
                  <a:pt x="104945" y="117550"/>
                  <a:pt x="99854" y="117403"/>
                </a:quadBezTo>
                <a:lnTo>
                  <a:pt x="0" y="117403"/>
                </a:lnTo>
                <a:lnTo>
                  <a:pt x="0" y="93115"/>
                </a:lnTo>
                <a:lnTo>
                  <a:pt x="87709" y="93115"/>
                </a:lnTo>
                <a:lnTo>
                  <a:pt x="87709" y="65953"/>
                </a:lnTo>
                <a:lnTo>
                  <a:pt x="43738" y="24297"/>
                </a:lnTo>
                <a:lnTo>
                  <a:pt x="0" y="24297"/>
                </a:lnTo>
                <a:lnTo>
                  <a:pt x="0" y="8"/>
                </a:lnTo>
                <a:close/>
              </a:path>
            </a:pathLst>
          </a:custGeom>
          <a:solidFill>
            <a:srgbClr val="CC0A14"/>
          </a:solidFill>
          <a:ln>
            <a:noFill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Ellipse"/>
          <p:cNvSpPr/>
          <p:nvPr/>
        </p:nvSpPr>
        <p:spPr>
          <a:xfrm>
            <a:off x="1553369" y="8672671"/>
            <a:ext cx="53975" cy="53975"/>
          </a:xfrm>
          <a:prstGeom prst="ellipse">
            <a:avLst/>
          </a:prstGeom>
          <a:noFill/>
          <a:ln w="24289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Ellipse"/>
          <p:cNvSpPr/>
          <p:nvPr/>
        </p:nvSpPr>
        <p:spPr>
          <a:xfrm>
            <a:off x="1693704" y="8672671"/>
            <a:ext cx="53975" cy="53975"/>
          </a:xfrm>
          <a:prstGeom prst="ellipse">
            <a:avLst/>
          </a:prstGeom>
          <a:noFill/>
          <a:ln w="24289">
            <a:solidFill>
              <a:srgbClr val="CC0A14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TextBox"/>
          <p:cNvSpPr txBox="1"/>
          <p:nvPr/>
        </p:nvSpPr>
        <p:spPr>
          <a:xfrm>
            <a:off x="2038350" y="8448675"/>
            <a:ext cx="1726741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550"/>
              </a:lnSpc>
            </a:pPr>
            <a:r>
              <a:rPr lang="en-US" sz="1650">
                <a:solidFill>
                  <a:srgbClr val="001E48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Arrival &amp; Delivery</a:t>
            </a:r>
            <a:endParaRPr lang="en-US" sz="1650">
              <a:solidFill>
                <a:srgbClr val="001E48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47" name="TextBox"/>
          <p:cNvSpPr txBox="1"/>
          <p:nvPr/>
        </p:nvSpPr>
        <p:spPr>
          <a:xfrm>
            <a:off x="9525000" y="8505825"/>
            <a:ext cx="800100" cy="219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00" spc="75">
                <a:solidFill>
                  <a:srgbClr val="7C93AE"/>
                </a:solidFill>
                <a:effectLst>
                  <a:outerShdw blurRad="142875" dist="9525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到港与派送</a:t>
            </a:r>
            <a:endParaRPr lang="zh-CN" sz="1200" spc="75">
              <a:solidFill>
                <a:srgbClr val="7C93AE"/>
              </a:solidFill>
              <a:effectLst>
                <a:outerShdw blurRad="142875" dist="9525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Rectangle"/>
          <p:cNvSpPr/>
          <p:nvPr/>
        </p:nvSpPr>
        <p:spPr>
          <a:xfrm>
            <a:off x="1147763" y="3148013"/>
            <a:ext cx="9515475" cy="6181725"/>
          </a:xfrm>
          <a:prstGeom prst="roundRect">
            <a:avLst>
              <a:gd name="adj" fmla="val 3004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42875" dist="9525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Rectangle"/>
          <p:cNvSpPr/>
          <p:nvPr/>
        </p:nvSpPr>
        <p:spPr>
          <a:xfrm>
            <a:off x="11049000" y="3143250"/>
            <a:ext cx="6096000" cy="6191250"/>
          </a:xfrm>
          <a:prstGeom prst="roundRect">
            <a:avLst>
              <a:gd name="adj" fmla="val 3125"/>
            </a:avLst>
          </a:prstGeom>
          <a:solidFill>
            <a:srgbClr val="EFF6F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"/>
          <p:cNvSpPr txBox="1"/>
          <p:nvPr/>
        </p:nvSpPr>
        <p:spPr>
          <a:xfrm>
            <a:off x="11430000" y="3505200"/>
            <a:ext cx="2396393" cy="3143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000"/>
              </a:lnSpc>
            </a:pPr>
            <a:r>
              <a:rPr lang="en-US" sz="2100">
                <a:solidFill>
                  <a:srgbClr val="001E48"/>
                </a:solidFill>
                <a:latin typeface="Inter Bold"/>
                <a:ea typeface="Inter Bold"/>
                <a:cs typeface="Inter Bold"/>
              </a:rPr>
              <a:t>Delivery Guarantee</a:t>
            </a:r>
            <a:endParaRPr lang="en-US" sz="2100">
              <a:solidFill>
                <a:srgbClr val="001E48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51" name="TextBox"/>
          <p:cNvSpPr txBox="1"/>
          <p:nvPr/>
        </p:nvSpPr>
        <p:spPr>
          <a:xfrm>
            <a:off x="11449050" y="3943350"/>
            <a:ext cx="12902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500" spc="225">
                <a:solidFill>
                  <a:srgbClr val="1B5FA8"/>
                </a:solidFill>
                <a:latin typeface="Barlow Condensed Bold"/>
                <a:ea typeface="Barlow Condensed Bold"/>
                <a:cs typeface="Barlow Condensed Bold"/>
              </a:rPr>
              <a:t>WHAT YOU GET</a:t>
            </a:r>
            <a:endParaRPr lang="en-US" sz="1500" spc="225">
              <a:solidFill>
                <a:srgbClr val="1B5FA8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52" name="Rectangle"/>
          <p:cNvSpPr/>
          <p:nvPr/>
        </p:nvSpPr>
        <p:spPr>
          <a:xfrm>
            <a:off x="11430000" y="4324350"/>
            <a:ext cx="6858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" name="Ellipse"/>
          <p:cNvSpPr/>
          <p:nvPr/>
        </p:nvSpPr>
        <p:spPr>
          <a:xfrm>
            <a:off x="11430000" y="4829175"/>
            <a:ext cx="285750" cy="285750"/>
          </a:xfrm>
          <a:prstGeom prst="ellipse">
            <a:avLst/>
          </a:prstGeom>
          <a:solidFill>
            <a:srgbClr val="1B5FA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" name="Path"/>
          <p:cNvSpPr/>
          <p:nvPr/>
        </p:nvSpPr>
        <p:spPr>
          <a:xfrm>
            <a:off x="11503193" y="4921295"/>
            <a:ext cx="139487" cy="105197"/>
          </a:xfrm>
          <a:custGeom>
            <a:avLst/>
            <a:gdLst/>
            <a:ahLst/>
            <a:cxnLst/>
            <a:rect l="0" t="0" r="r" b="b"/>
            <a:pathLst>
              <a:path w="139487" h="105197">
                <a:moveTo>
                  <a:pt x="21288" y="45809"/>
                </a:moveTo>
                <a:lnTo>
                  <a:pt x="50416" y="74937"/>
                </a:lnTo>
                <a:lnTo>
                  <a:pt x="117865" y="4115"/>
                </a:lnTo>
                <a:quadBezTo>
                  <a:pt x="121337" y="253"/>
                  <a:pt x="126530" y="276"/>
                </a:quadBezTo>
                <a:quadBezTo>
                  <a:pt x="131716" y="0"/>
                  <a:pt x="135372" y="3688"/>
                </a:quadBezTo>
                <a:quadBezTo>
                  <a:pt x="139234" y="7160"/>
                  <a:pt x="139211" y="12353"/>
                </a:quadBezTo>
                <a:quadBezTo>
                  <a:pt x="139487" y="17539"/>
                  <a:pt x="135799" y="21194"/>
                </a:quadBezTo>
                <a:lnTo>
                  <a:pt x="59599" y="101204"/>
                </a:lnTo>
                <a:quadBezTo>
                  <a:pt x="59546" y="101259"/>
                  <a:pt x="59494" y="101313"/>
                </a:quadBezTo>
                <a:quadBezTo>
                  <a:pt x="59441" y="101367"/>
                  <a:pt x="59388" y="101420"/>
                </a:quadBezTo>
                <a:quadBezTo>
                  <a:pt x="55823" y="105197"/>
                  <a:pt x="50632" y="105047"/>
                </a:quadBezTo>
                <a:quadBezTo>
                  <a:pt x="45441" y="105197"/>
                  <a:pt x="41876" y="101420"/>
                </a:quadBezTo>
                <a:lnTo>
                  <a:pt x="3776" y="63320"/>
                </a:lnTo>
                <a:quadBezTo>
                  <a:pt x="0" y="59756"/>
                  <a:pt x="149" y="54565"/>
                </a:quadBezTo>
                <a:quadBezTo>
                  <a:pt x="0" y="49374"/>
                  <a:pt x="3776" y="45809"/>
                </a:quadBezTo>
                <a:quadBezTo>
                  <a:pt x="7341" y="42033"/>
                  <a:pt x="12532" y="42182"/>
                </a:quadBezTo>
                <a:quadBezTo>
                  <a:pt x="17723" y="42033"/>
                  <a:pt x="21288" y="45809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Box"/>
          <p:cNvSpPr txBox="1"/>
          <p:nvPr/>
        </p:nvSpPr>
        <p:spPr>
          <a:xfrm>
            <a:off x="11887200" y="4829175"/>
            <a:ext cx="3424014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650">
                <a:solidFill>
                  <a:srgbClr val="001E48"/>
                </a:solidFill>
                <a:latin typeface="Inter"/>
                <a:ea typeface="Inter"/>
                <a:cs typeface="Inter"/>
              </a:rPr>
              <a:t>First-hand rates, transparent pricing</a:t>
            </a:r>
            <a:endParaRPr lang="en-US" sz="1650">
              <a:solidFill>
                <a:srgbClr val="001E48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56" name="Ellipse"/>
          <p:cNvSpPr/>
          <p:nvPr/>
        </p:nvSpPr>
        <p:spPr>
          <a:xfrm>
            <a:off x="11430000" y="5514975"/>
            <a:ext cx="285750" cy="285750"/>
          </a:xfrm>
          <a:prstGeom prst="ellipse">
            <a:avLst/>
          </a:prstGeom>
          <a:solidFill>
            <a:srgbClr val="1B5FA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7" name="Path"/>
          <p:cNvSpPr/>
          <p:nvPr/>
        </p:nvSpPr>
        <p:spPr>
          <a:xfrm>
            <a:off x="11503193" y="5607095"/>
            <a:ext cx="139487" cy="105197"/>
          </a:xfrm>
          <a:custGeom>
            <a:avLst/>
            <a:gdLst/>
            <a:ahLst/>
            <a:cxnLst/>
            <a:rect l="0" t="0" r="r" b="b"/>
            <a:pathLst>
              <a:path w="139487" h="105197">
                <a:moveTo>
                  <a:pt x="21288" y="45809"/>
                </a:moveTo>
                <a:lnTo>
                  <a:pt x="50416" y="74937"/>
                </a:lnTo>
                <a:lnTo>
                  <a:pt x="117865" y="4115"/>
                </a:lnTo>
                <a:quadBezTo>
                  <a:pt x="121337" y="253"/>
                  <a:pt x="126530" y="276"/>
                </a:quadBezTo>
                <a:quadBezTo>
                  <a:pt x="131716" y="0"/>
                  <a:pt x="135372" y="3688"/>
                </a:quadBezTo>
                <a:quadBezTo>
                  <a:pt x="139234" y="7160"/>
                  <a:pt x="139211" y="12353"/>
                </a:quadBezTo>
                <a:quadBezTo>
                  <a:pt x="139487" y="17539"/>
                  <a:pt x="135799" y="21194"/>
                </a:quadBezTo>
                <a:lnTo>
                  <a:pt x="59599" y="101204"/>
                </a:lnTo>
                <a:quadBezTo>
                  <a:pt x="59546" y="101259"/>
                  <a:pt x="59494" y="101313"/>
                </a:quadBezTo>
                <a:quadBezTo>
                  <a:pt x="59441" y="101367"/>
                  <a:pt x="59388" y="101420"/>
                </a:quadBezTo>
                <a:quadBezTo>
                  <a:pt x="55823" y="105197"/>
                  <a:pt x="50632" y="105047"/>
                </a:quadBezTo>
                <a:quadBezTo>
                  <a:pt x="45441" y="105197"/>
                  <a:pt x="41876" y="101420"/>
                </a:quadBezTo>
                <a:lnTo>
                  <a:pt x="3776" y="63320"/>
                </a:lnTo>
                <a:quadBezTo>
                  <a:pt x="0" y="59756"/>
                  <a:pt x="149" y="54565"/>
                </a:quadBezTo>
                <a:quadBezTo>
                  <a:pt x="0" y="49374"/>
                  <a:pt x="3776" y="45809"/>
                </a:quadBezTo>
                <a:quadBezTo>
                  <a:pt x="7341" y="42033"/>
                  <a:pt x="12532" y="42182"/>
                </a:quadBezTo>
                <a:quadBezTo>
                  <a:pt x="17723" y="42033"/>
                  <a:pt x="21288" y="45809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Box"/>
          <p:cNvSpPr txBox="1"/>
          <p:nvPr/>
        </p:nvSpPr>
        <p:spPr>
          <a:xfrm>
            <a:off x="11887200" y="5514975"/>
            <a:ext cx="3071013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650">
                <a:solidFill>
                  <a:srgbClr val="001E48"/>
                </a:solidFill>
                <a:latin typeface="Inter"/>
                <a:ea typeface="Inter"/>
                <a:cs typeface="Inter"/>
              </a:rPr>
              <a:t>Self-operated LCL consolidation</a:t>
            </a:r>
            <a:endParaRPr lang="en-US" sz="1650">
              <a:solidFill>
                <a:srgbClr val="001E48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59" name="Ellipse"/>
          <p:cNvSpPr/>
          <p:nvPr/>
        </p:nvSpPr>
        <p:spPr>
          <a:xfrm>
            <a:off x="11430000" y="6200775"/>
            <a:ext cx="285750" cy="285750"/>
          </a:xfrm>
          <a:prstGeom prst="ellipse">
            <a:avLst/>
          </a:prstGeom>
          <a:solidFill>
            <a:srgbClr val="1B5FA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0" name="Path"/>
          <p:cNvSpPr/>
          <p:nvPr/>
        </p:nvSpPr>
        <p:spPr>
          <a:xfrm>
            <a:off x="11503193" y="6292895"/>
            <a:ext cx="139487" cy="105197"/>
          </a:xfrm>
          <a:custGeom>
            <a:avLst/>
            <a:gdLst/>
            <a:ahLst/>
            <a:cxnLst/>
            <a:rect l="0" t="0" r="r" b="b"/>
            <a:pathLst>
              <a:path w="139487" h="105197">
                <a:moveTo>
                  <a:pt x="21288" y="45809"/>
                </a:moveTo>
                <a:lnTo>
                  <a:pt x="50416" y="74937"/>
                </a:lnTo>
                <a:lnTo>
                  <a:pt x="117865" y="4115"/>
                </a:lnTo>
                <a:quadBezTo>
                  <a:pt x="121337" y="253"/>
                  <a:pt x="126530" y="276"/>
                </a:quadBezTo>
                <a:quadBezTo>
                  <a:pt x="131716" y="0"/>
                  <a:pt x="135372" y="3688"/>
                </a:quadBezTo>
                <a:quadBezTo>
                  <a:pt x="139234" y="7160"/>
                  <a:pt x="139211" y="12353"/>
                </a:quadBezTo>
                <a:quadBezTo>
                  <a:pt x="139487" y="17539"/>
                  <a:pt x="135799" y="21194"/>
                </a:quadBezTo>
                <a:lnTo>
                  <a:pt x="59599" y="101204"/>
                </a:lnTo>
                <a:quadBezTo>
                  <a:pt x="59546" y="101259"/>
                  <a:pt x="59494" y="101313"/>
                </a:quadBezTo>
                <a:quadBezTo>
                  <a:pt x="59441" y="101367"/>
                  <a:pt x="59388" y="101420"/>
                </a:quadBezTo>
                <a:quadBezTo>
                  <a:pt x="55823" y="105197"/>
                  <a:pt x="50632" y="105047"/>
                </a:quadBezTo>
                <a:quadBezTo>
                  <a:pt x="45441" y="105197"/>
                  <a:pt x="41876" y="101420"/>
                </a:quadBezTo>
                <a:lnTo>
                  <a:pt x="3776" y="63320"/>
                </a:lnTo>
                <a:quadBezTo>
                  <a:pt x="0" y="59756"/>
                  <a:pt x="149" y="54565"/>
                </a:quadBezTo>
                <a:quadBezTo>
                  <a:pt x="0" y="49374"/>
                  <a:pt x="3776" y="45809"/>
                </a:quadBezTo>
                <a:quadBezTo>
                  <a:pt x="7341" y="42033"/>
                  <a:pt x="12532" y="42182"/>
                </a:quadBezTo>
                <a:quadBezTo>
                  <a:pt x="17723" y="42033"/>
                  <a:pt x="21288" y="45809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Box"/>
          <p:cNvSpPr txBox="1"/>
          <p:nvPr/>
        </p:nvSpPr>
        <p:spPr>
          <a:xfrm>
            <a:off x="11887200" y="6200775"/>
            <a:ext cx="3429335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650">
                <a:solidFill>
                  <a:srgbClr val="001E48"/>
                </a:solidFill>
                <a:latin typeface="Inter"/>
                <a:ea typeface="Inter"/>
                <a:cs typeface="Inter"/>
              </a:rPr>
              <a:t>Customs, docs and cargo insurance</a:t>
            </a:r>
            <a:endParaRPr lang="en-US" sz="1650">
              <a:solidFill>
                <a:srgbClr val="001E48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62" name="Ellipse"/>
          <p:cNvSpPr/>
          <p:nvPr/>
        </p:nvSpPr>
        <p:spPr>
          <a:xfrm>
            <a:off x="11430000" y="6886575"/>
            <a:ext cx="285750" cy="285750"/>
          </a:xfrm>
          <a:prstGeom prst="ellipse">
            <a:avLst/>
          </a:prstGeom>
          <a:solidFill>
            <a:srgbClr val="1B5FA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Path"/>
          <p:cNvSpPr/>
          <p:nvPr/>
        </p:nvSpPr>
        <p:spPr>
          <a:xfrm>
            <a:off x="11503193" y="6978695"/>
            <a:ext cx="139487" cy="105197"/>
          </a:xfrm>
          <a:custGeom>
            <a:avLst/>
            <a:gdLst/>
            <a:ahLst/>
            <a:cxnLst/>
            <a:rect l="0" t="0" r="r" b="b"/>
            <a:pathLst>
              <a:path w="139487" h="105197">
                <a:moveTo>
                  <a:pt x="21288" y="45809"/>
                </a:moveTo>
                <a:lnTo>
                  <a:pt x="50416" y="74937"/>
                </a:lnTo>
                <a:lnTo>
                  <a:pt x="117865" y="4115"/>
                </a:lnTo>
                <a:quadBezTo>
                  <a:pt x="121337" y="253"/>
                  <a:pt x="126530" y="276"/>
                </a:quadBezTo>
                <a:quadBezTo>
                  <a:pt x="131716" y="0"/>
                  <a:pt x="135372" y="3688"/>
                </a:quadBezTo>
                <a:quadBezTo>
                  <a:pt x="139234" y="7160"/>
                  <a:pt x="139211" y="12353"/>
                </a:quadBezTo>
                <a:quadBezTo>
                  <a:pt x="139487" y="17539"/>
                  <a:pt x="135799" y="21194"/>
                </a:quadBezTo>
                <a:lnTo>
                  <a:pt x="59599" y="101204"/>
                </a:lnTo>
                <a:quadBezTo>
                  <a:pt x="59546" y="101259"/>
                  <a:pt x="59494" y="101313"/>
                </a:quadBezTo>
                <a:quadBezTo>
                  <a:pt x="59441" y="101367"/>
                  <a:pt x="59388" y="101420"/>
                </a:quadBezTo>
                <a:quadBezTo>
                  <a:pt x="55823" y="105197"/>
                  <a:pt x="50632" y="105047"/>
                </a:quadBezTo>
                <a:quadBezTo>
                  <a:pt x="45441" y="105197"/>
                  <a:pt x="41876" y="101420"/>
                </a:quadBezTo>
                <a:lnTo>
                  <a:pt x="3776" y="63320"/>
                </a:lnTo>
                <a:quadBezTo>
                  <a:pt x="0" y="59756"/>
                  <a:pt x="149" y="54565"/>
                </a:quadBezTo>
                <a:quadBezTo>
                  <a:pt x="0" y="49374"/>
                  <a:pt x="3776" y="45809"/>
                </a:quadBezTo>
                <a:quadBezTo>
                  <a:pt x="7341" y="42033"/>
                  <a:pt x="12532" y="42182"/>
                </a:quadBezTo>
                <a:quadBezTo>
                  <a:pt x="17723" y="42033"/>
                  <a:pt x="21288" y="45809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Box"/>
          <p:cNvSpPr txBox="1"/>
          <p:nvPr/>
        </p:nvSpPr>
        <p:spPr>
          <a:xfrm>
            <a:off x="11887200" y="6886575"/>
            <a:ext cx="2755460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650">
                <a:solidFill>
                  <a:srgbClr val="001E48"/>
                </a:solidFill>
                <a:latin typeface="Inter"/>
                <a:ea typeface="Inter"/>
                <a:cs typeface="Inter"/>
              </a:rPr>
              <a:t>Full-chain visibility and alerts</a:t>
            </a:r>
            <a:endParaRPr lang="en-US" sz="1650">
              <a:solidFill>
                <a:srgbClr val="001E48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65" name="Ellipse"/>
          <p:cNvSpPr/>
          <p:nvPr/>
        </p:nvSpPr>
        <p:spPr>
          <a:xfrm>
            <a:off x="11430000" y="7572375"/>
            <a:ext cx="285750" cy="285750"/>
          </a:xfrm>
          <a:prstGeom prst="ellipse">
            <a:avLst/>
          </a:prstGeom>
          <a:solidFill>
            <a:srgbClr val="1B5FA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6" name="Path"/>
          <p:cNvSpPr/>
          <p:nvPr/>
        </p:nvSpPr>
        <p:spPr>
          <a:xfrm>
            <a:off x="11503193" y="7664495"/>
            <a:ext cx="139487" cy="105197"/>
          </a:xfrm>
          <a:custGeom>
            <a:avLst/>
            <a:gdLst/>
            <a:ahLst/>
            <a:cxnLst/>
            <a:rect l="0" t="0" r="r" b="b"/>
            <a:pathLst>
              <a:path w="139487" h="105197">
                <a:moveTo>
                  <a:pt x="21288" y="45809"/>
                </a:moveTo>
                <a:lnTo>
                  <a:pt x="50416" y="74937"/>
                </a:lnTo>
                <a:lnTo>
                  <a:pt x="117865" y="4115"/>
                </a:lnTo>
                <a:quadBezTo>
                  <a:pt x="121337" y="253"/>
                  <a:pt x="126530" y="276"/>
                </a:quadBezTo>
                <a:quadBezTo>
                  <a:pt x="131716" y="0"/>
                  <a:pt x="135372" y="3688"/>
                </a:quadBezTo>
                <a:quadBezTo>
                  <a:pt x="139234" y="7160"/>
                  <a:pt x="139211" y="12353"/>
                </a:quadBezTo>
                <a:quadBezTo>
                  <a:pt x="139487" y="17539"/>
                  <a:pt x="135799" y="21194"/>
                </a:quadBezTo>
                <a:lnTo>
                  <a:pt x="59599" y="101204"/>
                </a:lnTo>
                <a:quadBezTo>
                  <a:pt x="59546" y="101259"/>
                  <a:pt x="59494" y="101313"/>
                </a:quadBezTo>
                <a:quadBezTo>
                  <a:pt x="59441" y="101367"/>
                  <a:pt x="59388" y="101420"/>
                </a:quadBezTo>
                <a:quadBezTo>
                  <a:pt x="55823" y="105197"/>
                  <a:pt x="50632" y="105047"/>
                </a:quadBezTo>
                <a:quadBezTo>
                  <a:pt x="45441" y="105197"/>
                  <a:pt x="41876" y="101420"/>
                </a:quadBezTo>
                <a:lnTo>
                  <a:pt x="3776" y="63320"/>
                </a:lnTo>
                <a:quadBezTo>
                  <a:pt x="0" y="59756"/>
                  <a:pt x="149" y="54565"/>
                </a:quadBezTo>
                <a:quadBezTo>
                  <a:pt x="0" y="49374"/>
                  <a:pt x="3776" y="45809"/>
                </a:quadBezTo>
                <a:quadBezTo>
                  <a:pt x="7341" y="42033"/>
                  <a:pt x="12532" y="42182"/>
                </a:quadBezTo>
                <a:quadBezTo>
                  <a:pt x="17723" y="42033"/>
                  <a:pt x="21288" y="45809"/>
                </a:quad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Box"/>
          <p:cNvSpPr txBox="1"/>
          <p:nvPr/>
        </p:nvSpPr>
        <p:spPr>
          <a:xfrm>
            <a:off x="11887200" y="7572375"/>
            <a:ext cx="2692226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650">
                <a:solidFill>
                  <a:srgbClr val="001E48"/>
                </a:solidFill>
                <a:latin typeface="Inter"/>
                <a:ea typeface="Inter"/>
                <a:cs typeface="Inter"/>
              </a:rPr>
              <a:t>Overseas DDP door delivery</a:t>
            </a:r>
            <a:endParaRPr lang="en-US" sz="1650">
              <a:solidFill>
                <a:srgbClr val="001E48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68" name="Rectangle"/>
          <p:cNvSpPr/>
          <p:nvPr/>
        </p:nvSpPr>
        <p:spPr>
          <a:xfrm>
            <a:off x="11430000" y="8172450"/>
            <a:ext cx="5334000" cy="857250"/>
          </a:xfrm>
          <a:prstGeom prst="roundRect">
            <a:avLst>
              <a:gd name="adj" fmla="val 17777"/>
            </a:avLst>
          </a:prstGeom>
          <a:solidFill>
            <a:srgbClr val="00245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9" name="Rectangle"/>
          <p:cNvSpPr/>
          <p:nvPr/>
        </p:nvSpPr>
        <p:spPr>
          <a:xfrm>
            <a:off x="11658600" y="8401050"/>
            <a:ext cx="57150" cy="40005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Box"/>
          <p:cNvSpPr txBox="1"/>
          <p:nvPr/>
        </p:nvSpPr>
        <p:spPr>
          <a:xfrm>
            <a:off x="11868150" y="8296275"/>
            <a:ext cx="4267926" cy="60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400"/>
              </a:lnSpc>
            </a:pPr>
            <a:r>
              <a:rPr lang="en-US" sz="1500">
                <a:solidFill>
                  <a:srgbClr val="FFFFFF"/>
                </a:solidFill>
                <a:latin typeface="Inter"/>
                <a:ea typeface="Inter"/>
                <a:cs typeface="Inter"/>
              </a:rPr>
              <a:t>Xiamen · Vietnam · Malaysia — three teams, one</a:t>
            </a:r>
            <a:br>
              <a:rPr lang="en-US" sz="1500">
                <a:latin typeface="Inter"/>
                <a:ea typeface="Inter"/>
                <a:cs typeface="Inter"/>
              </a:rPr>
            </a:br>
            <a:r>
              <a:rPr lang="en-US" sz="1500">
                <a:solidFill>
                  <a:srgbClr val="FFFFFF"/>
                </a:solidFill>
                <a:latin typeface="Inter"/>
                <a:ea typeface="Inter"/>
                <a:cs typeface="Inter"/>
              </a:rPr>
              <a:t>workflow</a:t>
            </a:r>
            <a:endParaRPr lang="en-US" sz="1500">
              <a:solidFill>
                <a:srgbClr val="FFFFFF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71" name="Rectangle"/>
          <p:cNvSpPr/>
          <p:nvPr/>
        </p:nvSpPr>
        <p:spPr>
          <a:xfrm>
            <a:off x="11053763" y="3148013"/>
            <a:ext cx="6086475" cy="6181725"/>
          </a:xfrm>
          <a:prstGeom prst="roundRect">
            <a:avLst>
              <a:gd name="adj" fmla="val 3051"/>
            </a:avLst>
          </a:prstGeom>
          <a:noFill/>
          <a:ln w="9525">
            <a:solidFill>
              <a:srgbClr val="C0D8F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1B87DC"/>
              </a:gs>
              <a:gs pos="50000">
                <a:srgbClr val="1160B4"/>
              </a:gs>
              <a:gs pos="100000">
                <a:srgbClr val="08356F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961390"/>
            <a:ext cx="3911600" cy="334010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444676" y="962025"/>
            <a:ext cx="2597048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LICENSING &amp; CARRIERS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11668888" cy="1562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</a:rPr>
              <a:t>DUAL LICENCES, 9 TIER-1 CARRIER CONTRACTS</a:t>
            </a:r>
            <a:endParaRPr lang="en-US" sz="5400">
              <a:solidFill>
                <a:srgbClr val="FFFFFF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340995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C0D8F0"/>
                </a:solidFill>
                <a:latin typeface="Noto Sans SC"/>
                <a:ea typeface="Noto Sans SC"/>
                <a:cs typeface="Noto Sans SC"/>
              </a:rPr>
              <a:t>双资质，九家船司一级合约</a:t>
            </a:r>
            <a:endParaRPr lang="zh-CN" sz="2100" spc="150">
              <a:solidFill>
                <a:srgbClr val="C0D8F0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"/>
          <p:cNvSpPr/>
          <p:nvPr/>
        </p:nvSpPr>
        <p:spPr>
          <a:xfrm>
            <a:off x="1143000" y="3333750"/>
            <a:ext cx="7715250" cy="1905000"/>
          </a:xfrm>
          <a:prstGeom prst="roundRect">
            <a:avLst>
              <a:gd name="adj" fmla="val 11000"/>
            </a:avLst>
          </a:prstGeom>
          <a:solidFill>
            <a:srgbClr val="FFFFFF">
              <a:alpha val="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Path"/>
          <p:cNvSpPr/>
          <p:nvPr/>
        </p:nvSpPr>
        <p:spPr>
          <a:xfrm>
            <a:off x="1508583" y="3666045"/>
            <a:ext cx="278485" cy="345057"/>
          </a:xfrm>
          <a:custGeom>
            <a:avLst/>
            <a:gdLst/>
            <a:ahLst/>
            <a:cxnLst/>
            <a:rect l="0" t="0" r="r" b="b"/>
            <a:pathLst>
              <a:path w="278485" h="345057">
                <a:moveTo>
                  <a:pt x="9117" y="49301"/>
                </a:moveTo>
                <a:lnTo>
                  <a:pt x="134132" y="962"/>
                </a:lnTo>
                <a:quadBezTo>
                  <a:pt x="136597" y="0"/>
                  <a:pt x="139242" y="8"/>
                </a:quadBezTo>
                <a:quadBezTo>
                  <a:pt x="141888" y="0"/>
                  <a:pt x="144352" y="962"/>
                </a:quadBezTo>
                <a:lnTo>
                  <a:pt x="269368" y="49301"/>
                </a:lnTo>
                <a:quadBezTo>
                  <a:pt x="273500" y="50837"/>
                  <a:pt x="275944" y="54505"/>
                </a:quadBezTo>
                <a:quadBezTo>
                  <a:pt x="278485" y="58108"/>
                  <a:pt x="278426" y="62516"/>
                </a:quadBezTo>
                <a:lnTo>
                  <a:pt x="278426" y="164195"/>
                </a:lnTo>
                <a:quadBezTo>
                  <a:pt x="278426" y="193737"/>
                  <a:pt x="268411" y="222347"/>
                </a:quadBezTo>
                <a:quadBezTo>
                  <a:pt x="258707" y="250066"/>
                  <a:pt x="240579" y="274180"/>
                </a:quadBezTo>
                <a:quadBezTo>
                  <a:pt x="222533" y="298184"/>
                  <a:pt x="198073" y="316046"/>
                </a:quadBezTo>
                <a:quadBezTo>
                  <a:pt x="173030" y="334334"/>
                  <a:pt x="143814" y="344293"/>
                </a:quadBezTo>
                <a:quadBezTo>
                  <a:pt x="141592" y="345057"/>
                  <a:pt x="139242" y="345051"/>
                </a:quadBezTo>
                <a:quadBezTo>
                  <a:pt x="136893" y="345057"/>
                  <a:pt x="134670" y="344293"/>
                </a:quadBezTo>
                <a:quadBezTo>
                  <a:pt x="105455" y="334334"/>
                  <a:pt x="80412" y="316046"/>
                </a:quadBezTo>
                <a:quadBezTo>
                  <a:pt x="55951" y="298184"/>
                  <a:pt x="37906" y="274180"/>
                </a:quadBezTo>
                <a:quadBezTo>
                  <a:pt x="19778" y="250066"/>
                  <a:pt x="10074" y="222347"/>
                </a:quadBezTo>
                <a:quadBezTo>
                  <a:pt x="58" y="193737"/>
                  <a:pt x="58" y="164195"/>
                </a:quadBezTo>
                <a:lnTo>
                  <a:pt x="58" y="62516"/>
                </a:lnTo>
                <a:quadBezTo>
                  <a:pt x="0" y="58108"/>
                  <a:pt x="2540" y="54505"/>
                </a:quadBezTo>
                <a:quadBezTo>
                  <a:pt x="4985" y="50837"/>
                  <a:pt x="9117" y="49301"/>
                </a:quadBezTo>
                <a:close/>
                <a:moveTo>
                  <a:pt x="28395" y="164195"/>
                </a:moveTo>
                <a:quadBezTo>
                  <a:pt x="28395" y="214372"/>
                  <a:pt x="60556" y="257153"/>
                </a:quadBezTo>
                <a:quadBezTo>
                  <a:pt x="91379" y="298153"/>
                  <a:pt x="139242" y="315848"/>
                </a:quadBezTo>
                <a:quadBezTo>
                  <a:pt x="187106" y="298153"/>
                  <a:pt x="217928" y="257153"/>
                </a:quadBezTo>
                <a:quadBezTo>
                  <a:pt x="250089" y="214372"/>
                  <a:pt x="250089" y="164195"/>
                </a:quadBezTo>
                <a:lnTo>
                  <a:pt x="250089" y="72228"/>
                </a:lnTo>
                <a:lnTo>
                  <a:pt x="139242" y="29367"/>
                </a:lnTo>
                <a:lnTo>
                  <a:pt x="28395" y="72228"/>
                </a:lnTo>
                <a:lnTo>
                  <a:pt x="28395" y="164195"/>
                </a:lnTo>
                <a:close/>
              </a:path>
            </a:pathLst>
          </a:custGeom>
          <a:solidFill>
            <a:srgbClr val="FF6A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Path"/>
          <p:cNvSpPr/>
          <p:nvPr/>
        </p:nvSpPr>
        <p:spPr>
          <a:xfrm>
            <a:off x="1575968" y="3788320"/>
            <a:ext cx="143781" cy="107110"/>
          </a:xfrm>
          <a:custGeom>
            <a:avLst/>
            <a:gdLst/>
            <a:ahLst/>
            <a:cxnLst/>
            <a:rect l="0" t="0" r="r" b="b"/>
            <a:pathLst>
              <a:path w="143781" h="107110">
                <a:moveTo>
                  <a:pt x="25791" y="42981"/>
                </a:moveTo>
                <a:lnTo>
                  <a:pt x="53404" y="70594"/>
                </a:lnTo>
                <a:lnTo>
                  <a:pt x="117807" y="4760"/>
                </a:lnTo>
                <a:quadBezTo>
                  <a:pt x="122075" y="138"/>
                  <a:pt x="128366" y="250"/>
                </a:quadBezTo>
                <a:quadBezTo>
                  <a:pt x="134652" y="0"/>
                  <a:pt x="139021" y="4527"/>
                </a:quadBezTo>
                <a:quadBezTo>
                  <a:pt x="143643" y="8796"/>
                  <a:pt x="143531" y="15086"/>
                </a:quadBezTo>
                <a:quadBezTo>
                  <a:pt x="143781" y="21373"/>
                  <a:pt x="139254" y="25742"/>
                </a:quadBezTo>
                <a:lnTo>
                  <a:pt x="64245" y="102418"/>
                </a:lnTo>
                <a:quadBezTo>
                  <a:pt x="64216" y="102448"/>
                  <a:pt x="64187" y="102477"/>
                </a:quadBezTo>
                <a:quadBezTo>
                  <a:pt x="64158" y="102506"/>
                  <a:pt x="64129" y="102535"/>
                </a:quadBezTo>
                <a:quadBezTo>
                  <a:pt x="59810" y="107110"/>
                  <a:pt x="53521" y="106929"/>
                </a:quadBezTo>
                <a:quadBezTo>
                  <a:pt x="47232" y="107110"/>
                  <a:pt x="42913" y="102535"/>
                </a:quadBezTo>
                <a:lnTo>
                  <a:pt x="4575" y="64197"/>
                </a:lnTo>
                <a:quadBezTo>
                  <a:pt x="0" y="59878"/>
                  <a:pt x="181" y="53589"/>
                </a:quadBezTo>
                <a:quadBezTo>
                  <a:pt x="0" y="47300"/>
                  <a:pt x="4575" y="42981"/>
                </a:quadBezTo>
                <a:quadBezTo>
                  <a:pt x="8894" y="38406"/>
                  <a:pt x="15183" y="38587"/>
                </a:quadBezTo>
                <a:quadBezTo>
                  <a:pt x="21472" y="38406"/>
                  <a:pt x="25791" y="42981"/>
                </a:quadBezTo>
                <a:close/>
              </a:path>
            </a:pathLst>
          </a:custGeom>
          <a:solidFill>
            <a:srgbClr val="FF6A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"/>
          <p:cNvSpPr txBox="1"/>
          <p:nvPr/>
        </p:nvSpPr>
        <p:spPr>
          <a:xfrm>
            <a:off x="1447800" y="4133850"/>
            <a:ext cx="2606213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25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China MOC NVOCC</a:t>
            </a:r>
            <a:endParaRPr lang="en-US" sz="225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13" name="TextBox"/>
          <p:cNvSpPr txBox="1"/>
          <p:nvPr/>
        </p:nvSpPr>
        <p:spPr>
          <a:xfrm>
            <a:off x="1447800" y="4648200"/>
            <a:ext cx="160972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150">
                <a:solidFill>
                  <a:srgbClr val="8BB3DA"/>
                </a:solidFill>
                <a:latin typeface="Noto Sans SC"/>
                <a:ea typeface="Noto Sans SC"/>
                <a:cs typeface="Noto Sans SC"/>
              </a:rPr>
              <a:t>中国无船承运人资质</a:t>
            </a:r>
            <a:endParaRPr lang="zh-CN" sz="1275" spc="150">
              <a:solidFill>
                <a:srgbClr val="8BB3DA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Rectangle"/>
          <p:cNvSpPr/>
          <p:nvPr/>
        </p:nvSpPr>
        <p:spPr>
          <a:xfrm>
            <a:off x="1150144" y="3340894"/>
            <a:ext cx="7700963" cy="1890713"/>
          </a:xfrm>
          <a:prstGeom prst="roundRect">
            <a:avLst>
              <a:gd name="adj" fmla="val 10705"/>
            </a:avLst>
          </a:prstGeom>
          <a:noFill/>
          <a:ln w="14288">
            <a:solidFill>
              <a:srgbClr val="CC0A14">
                <a:alpha val="55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"/>
          <p:cNvSpPr/>
          <p:nvPr/>
        </p:nvSpPr>
        <p:spPr>
          <a:xfrm>
            <a:off x="9429750" y="3333750"/>
            <a:ext cx="7715250" cy="1905000"/>
          </a:xfrm>
          <a:prstGeom prst="roundRect">
            <a:avLst>
              <a:gd name="adj" fmla="val 11000"/>
            </a:avLst>
          </a:prstGeom>
          <a:solidFill>
            <a:srgbClr val="FFFFFF">
              <a:alpha val="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Ellipse"/>
          <p:cNvSpPr/>
          <p:nvPr/>
        </p:nvSpPr>
        <p:spPr>
          <a:xfrm>
            <a:off x="9784556" y="3688556"/>
            <a:ext cx="300038" cy="300038"/>
          </a:xfrm>
          <a:prstGeom prst="ellipse">
            <a:avLst/>
          </a:prstGeom>
          <a:noFill/>
          <a:ln w="28337">
            <a:solidFill>
              <a:srgbClr val="FF6A70"/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17" name="Path"/>
          <p:cNvSpPr/>
          <p:nvPr/>
        </p:nvSpPr>
        <p:spPr>
          <a:xfrm>
            <a:off x="9784556" y="3824407"/>
            <a:ext cx="300038" cy="28337"/>
          </a:xfrm>
          <a:custGeom>
            <a:avLst/>
            <a:gdLst/>
            <a:ahLst/>
            <a:cxnLst/>
            <a:rect l="0" t="0" r="r" b="b"/>
            <a:pathLst>
              <a:path w="300038" h="28337">
                <a:moveTo>
                  <a:pt x="300038" y="0"/>
                </a:moveTo>
                <a:lnTo>
                  <a:pt x="300038" y="28337"/>
                </a:lnTo>
                <a:lnTo>
                  <a:pt x="0" y="28337"/>
                </a:lnTo>
                <a:lnTo>
                  <a:pt x="0" y="0"/>
                </a:lnTo>
                <a:lnTo>
                  <a:pt x="300038" y="0"/>
                </a:lnTo>
                <a:close/>
              </a:path>
            </a:pathLst>
          </a:custGeom>
          <a:solidFill>
            <a:srgbClr val="FF6A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Path"/>
          <p:cNvSpPr/>
          <p:nvPr/>
        </p:nvSpPr>
        <p:spPr>
          <a:xfrm>
            <a:off x="9860399" y="3674099"/>
            <a:ext cx="148352" cy="328953"/>
          </a:xfrm>
          <a:custGeom>
            <a:avLst/>
            <a:gdLst/>
            <a:ahLst/>
            <a:cxnLst/>
            <a:rect l="0" t="0" r="r" b="b"/>
            <a:pathLst>
              <a:path w="148352" h="328953">
                <a:moveTo>
                  <a:pt x="148352" y="164476"/>
                </a:moveTo>
                <a:quadBezTo>
                  <a:pt x="148352" y="210002"/>
                  <a:pt x="132352" y="250336"/>
                </a:quadBezTo>
                <a:quadBezTo>
                  <a:pt x="116114" y="291269"/>
                  <a:pt x="84397" y="324307"/>
                </a:quadBezTo>
                <a:quadBezTo>
                  <a:pt x="84297" y="324411"/>
                  <a:pt x="84195" y="324514"/>
                </a:quadBezTo>
                <a:quadBezTo>
                  <a:pt x="84092" y="324616"/>
                  <a:pt x="83988" y="324716"/>
                </a:quadBezTo>
                <a:quadBezTo>
                  <a:pt x="79822" y="328953"/>
                  <a:pt x="73887" y="328661"/>
                </a:quadBezTo>
                <a:quadBezTo>
                  <a:pt x="67945" y="328710"/>
                  <a:pt x="63955" y="324307"/>
                </a:quadBezTo>
                <a:quadBezTo>
                  <a:pt x="32238" y="291269"/>
                  <a:pt x="16000" y="250336"/>
                </a:quadBezTo>
                <a:quadBezTo>
                  <a:pt x="0" y="210002"/>
                  <a:pt x="0" y="164476"/>
                </a:quadBezTo>
                <a:quadBezTo>
                  <a:pt x="0" y="118951"/>
                  <a:pt x="16000" y="78617"/>
                </a:quadBezTo>
                <a:quadBezTo>
                  <a:pt x="32238" y="37684"/>
                  <a:pt x="63955" y="4646"/>
                </a:quadBezTo>
                <a:quadBezTo>
                  <a:pt x="64055" y="4541"/>
                  <a:pt x="64157" y="4439"/>
                </a:quadBezTo>
                <a:quadBezTo>
                  <a:pt x="64260" y="4337"/>
                  <a:pt x="64364" y="4237"/>
                </a:quadBezTo>
                <a:quadBezTo>
                  <a:pt x="68530" y="0"/>
                  <a:pt x="74465" y="292"/>
                </a:quadBezTo>
                <a:quadBezTo>
                  <a:pt x="80407" y="242"/>
                  <a:pt x="84397" y="4646"/>
                </a:quadBezTo>
                <a:quadBezTo>
                  <a:pt x="116114" y="37684"/>
                  <a:pt x="132352" y="78617"/>
                </a:quadBezTo>
                <a:quadBezTo>
                  <a:pt x="148352" y="118951"/>
                  <a:pt x="148352" y="164476"/>
                </a:quadBezTo>
                <a:close/>
                <a:moveTo>
                  <a:pt x="120015" y="164476"/>
                </a:moveTo>
                <a:quadBezTo>
                  <a:pt x="120015" y="90498"/>
                  <a:pt x="74176" y="35666"/>
                </a:quadBezTo>
                <a:quadBezTo>
                  <a:pt x="28337" y="90498"/>
                  <a:pt x="28337" y="164476"/>
                </a:quadBezTo>
                <a:quadBezTo>
                  <a:pt x="28337" y="238454"/>
                  <a:pt x="74176" y="293286"/>
                </a:quadBezTo>
                <a:quadBezTo>
                  <a:pt x="120015" y="238454"/>
                  <a:pt x="120015" y="164476"/>
                </a:quadBezTo>
                <a:close/>
              </a:path>
            </a:pathLst>
          </a:custGeom>
          <a:solidFill>
            <a:srgbClr val="FF6A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"/>
          <p:cNvSpPr txBox="1"/>
          <p:nvPr/>
        </p:nvSpPr>
        <p:spPr>
          <a:xfrm>
            <a:off x="9734550" y="4133850"/>
            <a:ext cx="2583331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25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US FMC Registered</a:t>
            </a:r>
            <a:endParaRPr lang="en-US" sz="225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20" name="TextBox"/>
          <p:cNvSpPr txBox="1"/>
          <p:nvPr/>
        </p:nvSpPr>
        <p:spPr>
          <a:xfrm>
            <a:off x="9734550" y="4648200"/>
            <a:ext cx="197167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150">
                <a:solidFill>
                  <a:srgbClr val="8BB3DA"/>
                </a:solidFill>
                <a:latin typeface="Noto Sans SC"/>
                <a:ea typeface="Noto Sans SC"/>
                <a:cs typeface="Noto Sans SC"/>
              </a:rPr>
              <a:t>美国联邦海事委员会注册</a:t>
            </a:r>
            <a:endParaRPr lang="zh-CN" sz="1275" spc="150">
              <a:solidFill>
                <a:srgbClr val="8BB3DA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Rectangle"/>
          <p:cNvSpPr/>
          <p:nvPr/>
        </p:nvSpPr>
        <p:spPr>
          <a:xfrm>
            <a:off x="9436894" y="3340894"/>
            <a:ext cx="7700963" cy="1890713"/>
          </a:xfrm>
          <a:prstGeom prst="roundRect">
            <a:avLst>
              <a:gd name="adj" fmla="val 10705"/>
            </a:avLst>
          </a:prstGeom>
          <a:noFill/>
          <a:ln w="14288">
            <a:solidFill>
              <a:srgbClr val="CC0A14">
                <a:alpha val="55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"/>
          <p:cNvSpPr/>
          <p:nvPr/>
        </p:nvSpPr>
        <p:spPr>
          <a:xfrm>
            <a:off x="1143000" y="5619750"/>
            <a:ext cx="16002000" cy="3714750"/>
          </a:xfrm>
          <a:prstGeom prst="roundRect">
            <a:avLst>
              <a:gd name="adj" fmla="val 6153"/>
            </a:avLst>
          </a:prstGeom>
          <a:solidFill>
            <a:srgbClr val="FFFFFF">
              <a:alpha val="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"/>
          <p:cNvSpPr txBox="1"/>
          <p:nvPr/>
        </p:nvSpPr>
        <p:spPr>
          <a:xfrm>
            <a:off x="1524000" y="5905500"/>
            <a:ext cx="2501189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75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DIRECT CARRIER CONTRACTS</a:t>
            </a:r>
            <a:endParaRPr lang="en-US" sz="1800" spc="75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4" name="Rectangle"/>
          <p:cNvSpPr/>
          <p:nvPr/>
        </p:nvSpPr>
        <p:spPr>
          <a:xfrm>
            <a:off x="1524000" y="65341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"/>
          <p:cNvSpPr txBox="1"/>
          <p:nvPr/>
        </p:nvSpPr>
        <p:spPr>
          <a:xfrm>
            <a:off x="3600450" y="6762750"/>
            <a:ext cx="808234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MASTON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6" name="Rectangle"/>
          <p:cNvSpPr/>
          <p:nvPr/>
        </p:nvSpPr>
        <p:spPr>
          <a:xfrm>
            <a:off x="1528763" y="65389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"/>
          <p:cNvSpPr/>
          <p:nvPr/>
        </p:nvSpPr>
        <p:spPr>
          <a:xfrm>
            <a:off x="6657975" y="65341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Box"/>
          <p:cNvSpPr txBox="1"/>
          <p:nvPr/>
        </p:nvSpPr>
        <p:spPr>
          <a:xfrm>
            <a:off x="8810625" y="6762750"/>
            <a:ext cx="650253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COSCO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29" name="Rectangle"/>
          <p:cNvSpPr/>
          <p:nvPr/>
        </p:nvSpPr>
        <p:spPr>
          <a:xfrm>
            <a:off x="6662738" y="65389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"/>
          <p:cNvSpPr/>
          <p:nvPr/>
        </p:nvSpPr>
        <p:spPr>
          <a:xfrm>
            <a:off x="11791950" y="65341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Box"/>
          <p:cNvSpPr txBox="1"/>
          <p:nvPr/>
        </p:nvSpPr>
        <p:spPr>
          <a:xfrm>
            <a:off x="14077950" y="6762750"/>
            <a:ext cx="397193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EMC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2" name="Rectangle"/>
          <p:cNvSpPr/>
          <p:nvPr/>
        </p:nvSpPr>
        <p:spPr>
          <a:xfrm>
            <a:off x="11796713" y="65389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"/>
          <p:cNvSpPr/>
          <p:nvPr/>
        </p:nvSpPr>
        <p:spPr>
          <a:xfrm>
            <a:off x="1524000" y="74485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"/>
          <p:cNvSpPr txBox="1"/>
          <p:nvPr/>
        </p:nvSpPr>
        <p:spPr>
          <a:xfrm>
            <a:off x="3752850" y="7677150"/>
            <a:ext cx="511835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OOCL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5" name="Rectangle"/>
          <p:cNvSpPr/>
          <p:nvPr/>
        </p:nvSpPr>
        <p:spPr>
          <a:xfrm>
            <a:off x="1528763" y="74533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angle"/>
          <p:cNvSpPr/>
          <p:nvPr/>
        </p:nvSpPr>
        <p:spPr>
          <a:xfrm>
            <a:off x="6657975" y="74485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Box"/>
          <p:cNvSpPr txBox="1"/>
          <p:nvPr/>
        </p:nvSpPr>
        <p:spPr>
          <a:xfrm>
            <a:off x="8972550" y="7677150"/>
            <a:ext cx="332803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ZIM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38" name="Rectangle"/>
          <p:cNvSpPr/>
          <p:nvPr/>
        </p:nvSpPr>
        <p:spPr>
          <a:xfrm>
            <a:off x="6662738" y="74533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angle"/>
          <p:cNvSpPr/>
          <p:nvPr/>
        </p:nvSpPr>
        <p:spPr>
          <a:xfrm>
            <a:off x="11791950" y="74485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"/>
          <p:cNvSpPr txBox="1"/>
          <p:nvPr/>
        </p:nvSpPr>
        <p:spPr>
          <a:xfrm>
            <a:off x="14058900" y="7677150"/>
            <a:ext cx="433102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WHL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1" name="Rectangle"/>
          <p:cNvSpPr/>
          <p:nvPr/>
        </p:nvSpPr>
        <p:spPr>
          <a:xfrm>
            <a:off x="11796713" y="74533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angle"/>
          <p:cNvSpPr/>
          <p:nvPr/>
        </p:nvSpPr>
        <p:spPr>
          <a:xfrm>
            <a:off x="1524000" y="83629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Box"/>
          <p:cNvSpPr txBox="1"/>
          <p:nvPr/>
        </p:nvSpPr>
        <p:spPr>
          <a:xfrm>
            <a:off x="3810000" y="8591550"/>
            <a:ext cx="396697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YML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4" name="Rectangle"/>
          <p:cNvSpPr/>
          <p:nvPr/>
        </p:nvSpPr>
        <p:spPr>
          <a:xfrm>
            <a:off x="1528763" y="83677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45" name="Rectangle"/>
          <p:cNvSpPr/>
          <p:nvPr/>
        </p:nvSpPr>
        <p:spPr>
          <a:xfrm>
            <a:off x="6657975" y="83629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Box"/>
          <p:cNvSpPr txBox="1"/>
          <p:nvPr/>
        </p:nvSpPr>
        <p:spPr>
          <a:xfrm>
            <a:off x="8943975" y="8591550"/>
            <a:ext cx="391001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ONE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47" name="Rectangle"/>
          <p:cNvSpPr/>
          <p:nvPr/>
        </p:nvSpPr>
        <p:spPr>
          <a:xfrm>
            <a:off x="6662738" y="83677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angle"/>
          <p:cNvSpPr/>
          <p:nvPr/>
        </p:nvSpPr>
        <p:spPr>
          <a:xfrm>
            <a:off x="11791950" y="8362950"/>
            <a:ext cx="4962525" cy="742950"/>
          </a:xfrm>
          <a:prstGeom prst="roundRect">
            <a:avLst>
              <a:gd name="adj" fmla="val 20512"/>
            </a:avLst>
          </a:prstGeom>
          <a:solidFill>
            <a:srgbClr val="FFFFFF">
              <a:alpha val="9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Box"/>
          <p:cNvSpPr txBox="1"/>
          <p:nvPr/>
        </p:nvSpPr>
        <p:spPr>
          <a:xfrm>
            <a:off x="14058900" y="8591550"/>
            <a:ext cx="428396" cy="2952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950" spc="15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HMM</a:t>
            </a:r>
            <a:endParaRPr lang="en-US" sz="1950" spc="15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50" name="Rectangle"/>
          <p:cNvSpPr/>
          <p:nvPr/>
        </p:nvSpPr>
        <p:spPr>
          <a:xfrm>
            <a:off x="11796713" y="8367713"/>
            <a:ext cx="4953000" cy="733425"/>
          </a:xfrm>
          <a:prstGeom prst="roundRect">
            <a:avLst>
              <a:gd name="adj" fmla="val 20129"/>
            </a:avLst>
          </a:prstGeom>
          <a:noFill/>
          <a:ln w="9525">
            <a:solidFill>
              <a:srgbClr val="FFFFFF">
                <a:alpha val="14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  <p:sp>
        <p:nvSpPr>
          <p:cNvPr id="51" name="Rectangle"/>
          <p:cNvSpPr/>
          <p:nvPr/>
        </p:nvSpPr>
        <p:spPr>
          <a:xfrm>
            <a:off x="1147763" y="5624513"/>
            <a:ext cx="15992475" cy="3705225"/>
          </a:xfrm>
          <a:prstGeom prst="roundRect">
            <a:avLst>
              <a:gd name="adj" fmla="val 6041"/>
            </a:avLst>
          </a:prstGeom>
          <a:noFill/>
          <a:ln w="9525">
            <a:solidFill>
              <a:srgbClr val="FFFFFF">
                <a:alpha val="12000"/>
              </a:srgbClr>
            </a:solidFill>
            <a:miter lim="4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E8F1FA"/>
              </a:gs>
              <a:gs pos="100000">
                <a:srgbClr val="CFE0F2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"/>
          <p:cNvSpPr/>
          <p:nvPr/>
        </p:nvSpPr>
        <p:spPr>
          <a:xfrm>
            <a:off x="1143000" y="915035"/>
            <a:ext cx="3361690" cy="380365"/>
          </a:xfrm>
          <a:prstGeom prst="roundRect">
            <a:avLst>
              <a:gd name="adj" fmla="val 13636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"/>
          <p:cNvSpPr txBox="1"/>
          <p:nvPr/>
        </p:nvSpPr>
        <p:spPr>
          <a:xfrm>
            <a:off x="1669123" y="962025"/>
            <a:ext cx="1957654" cy="2762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1800" spc="30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</a:rPr>
              <a:t>WHY COOL WORLD</a:t>
            </a:r>
            <a:endParaRPr lang="en-US" sz="1800" spc="300">
              <a:solidFill>
                <a:srgbClr val="FFFFFF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  <p:sp>
        <p:nvSpPr>
          <p:cNvPr id="6" name="TextBox"/>
          <p:cNvSpPr txBox="1"/>
          <p:nvPr/>
        </p:nvSpPr>
        <p:spPr>
          <a:xfrm>
            <a:off x="1143000" y="1447800"/>
            <a:ext cx="4529708" cy="781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6150"/>
              </a:lnSpc>
            </a:pPr>
            <a:r>
              <a:rPr lang="en-US" sz="5400">
                <a:solidFill>
                  <a:srgbClr val="001E48"/>
                </a:solidFill>
                <a:latin typeface="Barlow Condensed"/>
                <a:ea typeface="Barlow Condensed"/>
                <a:cs typeface="Barlow Condensed"/>
              </a:rPr>
              <a:t>WHY COOL WORLD</a:t>
            </a:r>
            <a:endParaRPr lang="en-US" sz="5400">
              <a:solidFill>
                <a:srgbClr val="001E48"/>
              </a:solidFill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7" name="TextBox"/>
          <p:cNvSpPr txBox="1"/>
          <p:nvPr/>
        </p:nvSpPr>
        <p:spPr>
          <a:xfrm>
            <a:off x="1162050" y="2324100"/>
            <a:ext cx="1981200" cy="3619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850"/>
              </a:lnSpc>
            </a:pPr>
            <a:r>
              <a:rPr lang="zh-CN" sz="2100" spc="150">
                <a:solidFill>
                  <a:srgbClr val="1B5FA8"/>
                </a:solidFill>
                <a:latin typeface="Noto Sans SC"/>
                <a:ea typeface="Noto Sans SC"/>
                <a:cs typeface="Noto Sans SC"/>
              </a:rPr>
              <a:t>为什么选择酷界</a:t>
            </a:r>
            <a:endParaRPr lang="zh-CN" sz="2100" spc="150">
              <a:solidFill>
                <a:srgbClr val="1B5FA8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Rectangle"/>
          <p:cNvSpPr/>
          <p:nvPr/>
        </p:nvSpPr>
        <p:spPr>
          <a:xfrm>
            <a:off x="1143000" y="2876550"/>
            <a:ext cx="838200" cy="47625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"/>
          <p:cNvSpPr/>
          <p:nvPr/>
        </p:nvSpPr>
        <p:spPr>
          <a:xfrm>
            <a:off x="1143000" y="3238500"/>
            <a:ext cx="5143500" cy="409575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"/>
          <p:cNvPicPr>
            <a:picLocks noChangeAspect="1"/>
          </p:cNvPicPr>
          <p:nvPr/>
        </p:nvPicPr>
        <p:blipFill>
          <a:blip r:embed="rId1"/>
          <a:srcRect t="4745" b="4745"/>
          <a:stretch>
            <a:fillRect/>
          </a:stretch>
        </p:blipFill>
        <p:spPr>
          <a:xfrm>
            <a:off x="1143000" y="3238500"/>
            <a:ext cx="5143500" cy="1619250"/>
          </a:xfrm>
          <a:prstGeom prst="rect">
            <a:avLst/>
          </a:prstGeom>
        </p:spPr>
      </p:pic>
      <p:sp>
        <p:nvSpPr>
          <p:cNvPr id="11" name="Rectangle"/>
          <p:cNvSpPr/>
          <p:nvPr/>
        </p:nvSpPr>
        <p:spPr>
          <a:xfrm>
            <a:off x="1143000" y="3238500"/>
            <a:ext cx="5143500" cy="1619250"/>
          </a:xfrm>
          <a:prstGeom prst="rect">
            <a:avLst/>
          </a:prstGeom>
          <a:noFill/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Box"/>
          <p:cNvSpPr txBox="1"/>
          <p:nvPr/>
        </p:nvSpPr>
        <p:spPr>
          <a:xfrm>
            <a:off x="1447800" y="5048250"/>
            <a:ext cx="290322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C0A14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01</a:t>
            </a:r>
            <a:endParaRPr lang="en-US" sz="3000">
              <a:solidFill>
                <a:srgbClr val="CC0A14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13" name="TextBox"/>
          <p:cNvSpPr txBox="1"/>
          <p:nvPr/>
        </p:nvSpPr>
        <p:spPr>
          <a:xfrm>
            <a:off x="1447800" y="5562600"/>
            <a:ext cx="3361888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250">
                <a:solidFill>
                  <a:srgbClr val="001E4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First-hand Rates &amp; Space</a:t>
            </a:r>
            <a:endParaRPr lang="en-US" sz="2250">
              <a:solidFill>
                <a:srgbClr val="001E4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14" name="TextBox"/>
          <p:cNvSpPr txBox="1"/>
          <p:nvPr/>
        </p:nvSpPr>
        <p:spPr>
          <a:xfrm>
            <a:off x="1466850" y="6019800"/>
            <a:ext cx="119062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75">
                <a:solidFill>
                  <a:srgbClr val="1B5FA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一手运价与舱位</a:t>
            </a:r>
            <a:endParaRPr lang="zh-CN" sz="1275" spc="75">
              <a:solidFill>
                <a:srgbClr val="1B5FA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"/>
          <p:cNvSpPr txBox="1"/>
          <p:nvPr/>
        </p:nvSpPr>
        <p:spPr>
          <a:xfrm>
            <a:off x="1447800" y="6343650"/>
            <a:ext cx="4227649" cy="57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25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Self-operated LCL gives us first-hand FCL rates</a:t>
            </a:r>
            <a:br>
              <a:rPr lang="en-US" sz="1500">
                <a:latin typeface="Inter"/>
                <a:ea typeface="Inter"/>
                <a:cs typeface="Inter"/>
              </a:rPr>
            </a:b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and space — controlled cost, reliable transit.</a:t>
            </a:r>
            <a:endParaRPr lang="en-US" sz="1500">
              <a:solidFill>
                <a:srgbClr val="40587A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16" name="Rectangle"/>
          <p:cNvSpPr/>
          <p:nvPr/>
        </p:nvSpPr>
        <p:spPr>
          <a:xfrm>
            <a:off x="1147763" y="3243263"/>
            <a:ext cx="5133975" cy="4086225"/>
          </a:xfrm>
          <a:prstGeom prst="roundRect">
            <a:avLst>
              <a:gd name="adj" fmla="val 5477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Rectangle"/>
          <p:cNvSpPr/>
          <p:nvPr/>
        </p:nvSpPr>
        <p:spPr>
          <a:xfrm>
            <a:off x="6572250" y="3238500"/>
            <a:ext cx="5143500" cy="409575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"/>
          <p:cNvPicPr>
            <a:picLocks noChangeAspect="1"/>
          </p:cNvPicPr>
          <p:nvPr/>
        </p:nvPicPr>
        <p:blipFill>
          <a:blip r:embed="rId2"/>
          <a:srcRect t="4745" b="4745"/>
          <a:stretch>
            <a:fillRect/>
          </a:stretch>
        </p:blipFill>
        <p:spPr>
          <a:xfrm>
            <a:off x="6572250" y="3238500"/>
            <a:ext cx="5143500" cy="1619250"/>
          </a:xfrm>
          <a:prstGeom prst="rect">
            <a:avLst/>
          </a:prstGeom>
        </p:spPr>
      </p:pic>
      <p:sp>
        <p:nvSpPr>
          <p:cNvPr id="19" name="Rectangle"/>
          <p:cNvSpPr/>
          <p:nvPr/>
        </p:nvSpPr>
        <p:spPr>
          <a:xfrm>
            <a:off x="6572250" y="3238500"/>
            <a:ext cx="5143500" cy="1619250"/>
          </a:xfrm>
          <a:prstGeom prst="rect">
            <a:avLst/>
          </a:prstGeom>
          <a:noFill/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Box"/>
          <p:cNvSpPr txBox="1"/>
          <p:nvPr/>
        </p:nvSpPr>
        <p:spPr>
          <a:xfrm>
            <a:off x="6877050" y="5048250"/>
            <a:ext cx="351282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C0A14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02</a:t>
            </a:r>
            <a:endParaRPr lang="en-US" sz="3000">
              <a:solidFill>
                <a:srgbClr val="CC0A14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1" name="TextBox"/>
          <p:cNvSpPr txBox="1"/>
          <p:nvPr/>
        </p:nvSpPr>
        <p:spPr>
          <a:xfrm>
            <a:off x="6877050" y="5562600"/>
            <a:ext cx="3603827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250">
                <a:solidFill>
                  <a:srgbClr val="001E4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Dual International Licences</a:t>
            </a:r>
            <a:endParaRPr lang="en-US" sz="2250">
              <a:solidFill>
                <a:srgbClr val="001E4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22" name="TextBox"/>
          <p:cNvSpPr txBox="1"/>
          <p:nvPr/>
        </p:nvSpPr>
        <p:spPr>
          <a:xfrm>
            <a:off x="6896100" y="6019800"/>
            <a:ext cx="101917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75">
                <a:solidFill>
                  <a:srgbClr val="1B5FA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双重国际资质</a:t>
            </a:r>
            <a:endParaRPr lang="zh-CN" sz="1275" spc="75">
              <a:solidFill>
                <a:srgbClr val="1B5FA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"/>
          <p:cNvSpPr txBox="1"/>
          <p:nvPr/>
        </p:nvSpPr>
        <p:spPr>
          <a:xfrm>
            <a:off x="6877050" y="6343650"/>
            <a:ext cx="4467541" cy="57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25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China MOC NVOCC and US FMC registration,</a:t>
            </a:r>
            <a:br>
              <a:rPr lang="en-US" sz="1500">
                <a:latin typeface="Inter"/>
                <a:ea typeface="Inter"/>
                <a:cs typeface="Inter"/>
              </a:rPr>
            </a:b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with compliant customs and documentation.</a:t>
            </a:r>
            <a:endParaRPr lang="en-US" sz="1500">
              <a:solidFill>
                <a:srgbClr val="40587A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24" name="Rectangle"/>
          <p:cNvSpPr/>
          <p:nvPr/>
        </p:nvSpPr>
        <p:spPr>
          <a:xfrm>
            <a:off x="6577013" y="3243263"/>
            <a:ext cx="5133975" cy="4086225"/>
          </a:xfrm>
          <a:prstGeom prst="roundRect">
            <a:avLst>
              <a:gd name="adj" fmla="val 5477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Rectangle"/>
          <p:cNvSpPr/>
          <p:nvPr/>
        </p:nvSpPr>
        <p:spPr>
          <a:xfrm>
            <a:off x="12001500" y="3238500"/>
            <a:ext cx="5143500" cy="409575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6" name="Image"/>
          <p:cNvPicPr>
            <a:picLocks noChangeAspect="1"/>
          </p:cNvPicPr>
          <p:nvPr/>
        </p:nvPicPr>
        <p:blipFill>
          <a:blip r:embed="rId3"/>
          <a:srcRect t="4745" b="4745"/>
          <a:stretch>
            <a:fillRect/>
          </a:stretch>
        </p:blipFill>
        <p:spPr>
          <a:xfrm>
            <a:off x="12001500" y="3238500"/>
            <a:ext cx="5143500" cy="1619250"/>
          </a:xfrm>
          <a:prstGeom prst="rect">
            <a:avLst/>
          </a:prstGeom>
        </p:spPr>
      </p:pic>
      <p:sp>
        <p:nvSpPr>
          <p:cNvPr id="27" name="Rectangle"/>
          <p:cNvSpPr/>
          <p:nvPr/>
        </p:nvSpPr>
        <p:spPr>
          <a:xfrm>
            <a:off x="12001500" y="3238500"/>
            <a:ext cx="5143500" cy="1619250"/>
          </a:xfrm>
          <a:prstGeom prst="rect">
            <a:avLst/>
          </a:prstGeom>
          <a:noFill/>
          <a:ln>
            <a:noFill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Box"/>
          <p:cNvSpPr txBox="1"/>
          <p:nvPr/>
        </p:nvSpPr>
        <p:spPr>
          <a:xfrm>
            <a:off x="12306300" y="5048250"/>
            <a:ext cx="347853" cy="4476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CC0A14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Barlow Condensed"/>
                <a:ea typeface="Barlow Condensed"/>
                <a:cs typeface="Barlow Condensed"/>
              </a:rPr>
              <a:t>03</a:t>
            </a:r>
            <a:endParaRPr lang="en-US" sz="3000">
              <a:solidFill>
                <a:srgbClr val="CC0A14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Barlow Condensed"/>
              <a:ea typeface="Barlow Condensed"/>
              <a:cs typeface="Barlow Condensed"/>
            </a:endParaRPr>
          </a:p>
        </p:txBody>
      </p:sp>
      <p:sp>
        <p:nvSpPr>
          <p:cNvPr id="29" name="TextBox"/>
          <p:cNvSpPr txBox="1"/>
          <p:nvPr/>
        </p:nvSpPr>
        <p:spPr>
          <a:xfrm>
            <a:off x="12306300" y="5562600"/>
            <a:ext cx="3022141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250">
                <a:solidFill>
                  <a:srgbClr val="001E4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 Bold"/>
                <a:ea typeface="Inter Bold"/>
                <a:cs typeface="Inter Bold"/>
              </a:rPr>
              <a:t>Visible Global Network</a:t>
            </a:r>
            <a:endParaRPr lang="en-US" sz="2250">
              <a:solidFill>
                <a:srgbClr val="001E4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 Bold"/>
              <a:ea typeface="Inter Bold"/>
              <a:cs typeface="Inter Bold"/>
            </a:endParaRPr>
          </a:p>
        </p:txBody>
      </p:sp>
      <p:sp>
        <p:nvSpPr>
          <p:cNvPr id="30" name="TextBox"/>
          <p:cNvSpPr txBox="1"/>
          <p:nvPr/>
        </p:nvSpPr>
        <p:spPr>
          <a:xfrm>
            <a:off x="12325350" y="6019800"/>
            <a:ext cx="1019175" cy="2381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CN" sz="1275" spc="75">
                <a:solidFill>
                  <a:srgbClr val="1B5FA8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Noto Sans SC"/>
                <a:ea typeface="Noto Sans SC"/>
                <a:cs typeface="Noto Sans SC"/>
              </a:rPr>
              <a:t>全球网络可视</a:t>
            </a:r>
            <a:endParaRPr lang="zh-CN" sz="1275" spc="75">
              <a:solidFill>
                <a:srgbClr val="1B5FA8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"/>
          <p:cNvSpPr txBox="1"/>
          <p:nvPr/>
        </p:nvSpPr>
        <p:spPr>
          <a:xfrm>
            <a:off x="12306300" y="6343650"/>
            <a:ext cx="4370152" cy="57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2250"/>
              </a:lnSpc>
            </a:pP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Ocean, air and e-commerce cargo tracked end</a:t>
            </a:r>
            <a:br>
              <a:rPr lang="en-US" sz="1500">
                <a:latin typeface="Inter"/>
                <a:ea typeface="Inter"/>
                <a:cs typeface="Inter"/>
              </a:rPr>
            </a:br>
            <a:r>
              <a:rPr lang="en-US" sz="1500">
                <a:solidFill>
                  <a:srgbClr val="40587A"/>
                </a:solidFill>
                <a:effectLst>
                  <a:outerShdw blurRad="152400" dist="114300" dir="5400000" algn="ctr" rotWithShape="0">
                    <a:srgbClr val="002454">
                      <a:alpha val="7000"/>
                    </a:srgbClr>
                  </a:outerShdw>
                </a:effectLst>
                <a:latin typeface="Inter"/>
                <a:ea typeface="Inter"/>
                <a:cs typeface="Inter"/>
              </a:rPr>
              <a:t>to end, with teams across three countries.</a:t>
            </a:r>
            <a:endParaRPr lang="en-US" sz="1500">
              <a:solidFill>
                <a:srgbClr val="40587A"/>
              </a:solidFill>
              <a:effectLst>
                <a:outerShdw blurRad="152400" dist="114300" dir="5400000" algn="ctr" rotWithShape="0">
                  <a:srgbClr val="002454">
                    <a:alpha val="7000"/>
                  </a:srgbClr>
                </a:outerShdw>
              </a:effectLst>
              <a:latin typeface="Inter"/>
              <a:ea typeface="Inter"/>
              <a:cs typeface="Inter"/>
            </a:endParaRPr>
          </a:p>
        </p:txBody>
      </p:sp>
      <p:sp>
        <p:nvSpPr>
          <p:cNvPr id="32" name="Rectangle"/>
          <p:cNvSpPr/>
          <p:nvPr/>
        </p:nvSpPr>
        <p:spPr>
          <a:xfrm>
            <a:off x="12006263" y="3243263"/>
            <a:ext cx="5133975" cy="4086225"/>
          </a:xfrm>
          <a:prstGeom prst="roundRect">
            <a:avLst>
              <a:gd name="adj" fmla="val 5477"/>
            </a:avLst>
          </a:prstGeom>
          <a:noFill/>
          <a:ln w="9525">
            <a:solidFill>
              <a:srgbClr val="C0D8F0"/>
            </a:solidFill>
            <a:miter lim="400000"/>
          </a:ln>
          <a:effectLst>
            <a:outerShdw blurRad="152400" dist="114300" dir="5400000" algn="ctr" rotWithShape="0">
              <a:srgbClr val="002454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Rectangle"/>
          <p:cNvSpPr/>
          <p:nvPr/>
        </p:nvSpPr>
        <p:spPr>
          <a:xfrm>
            <a:off x="1143000" y="7715250"/>
            <a:ext cx="16002000" cy="1714500"/>
          </a:xfrm>
          <a:prstGeom prst="roundRect">
            <a:avLst>
              <a:gd name="adj" fmla="val 11111"/>
            </a:avLst>
          </a:prstGeom>
          <a:solidFill>
            <a:srgbClr val="00245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"/>
          <p:cNvSpPr/>
          <p:nvPr/>
        </p:nvSpPr>
        <p:spPr>
          <a:xfrm>
            <a:off x="1600200" y="8134350"/>
            <a:ext cx="76200" cy="876300"/>
          </a:xfrm>
          <a:prstGeom prst="roundRect">
            <a:avLst>
              <a:gd name="adj" fmla="val 50000"/>
            </a:avLst>
          </a:prstGeom>
          <a:solidFill>
            <a:srgbClr val="CC0A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Box"/>
          <p:cNvSpPr txBox="1"/>
          <p:nvPr/>
        </p:nvSpPr>
        <p:spPr>
          <a:xfrm>
            <a:off x="1676400" y="8172450"/>
            <a:ext cx="7491859" cy="4191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3300"/>
              </a:lnSpc>
            </a:pPr>
            <a:r>
              <a:rPr lang="en-US" sz="2400">
                <a:solidFill>
                  <a:srgbClr val="FFFFFF"/>
                </a:solidFill>
                <a:latin typeface="Inter Bold"/>
                <a:ea typeface="Inter Bold"/>
                <a:cs typeface="Inter Bold"/>
              </a:rPr>
              <a:t>First-hand rates, secured space, one chain end to end</a:t>
            </a:r>
            <a:endParaRPr lang="en-US" sz="2400">
              <a:solidFill>
                <a:srgbClr val="FFFFFF"/>
              </a:solidFill>
              <a:latin typeface="Inter Bold"/>
              <a:ea typeface="Inter Bold"/>
              <a:cs typeface="Inter Bold"/>
            </a:endParaRPr>
          </a:p>
        </p:txBody>
      </p:sp>
      <p:sp>
        <p:nvSpPr>
          <p:cNvPr id="36" name="TextBox"/>
          <p:cNvSpPr txBox="1"/>
          <p:nvPr/>
        </p:nvSpPr>
        <p:spPr>
          <a:xfrm>
            <a:off x="1676400" y="8686800"/>
            <a:ext cx="5421250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lnSpc>
                <a:spcPts val="2250"/>
              </a:lnSpc>
            </a:pPr>
            <a:r>
              <a:rPr lang="en-US" sz="1500">
                <a:solidFill>
                  <a:srgbClr val="C0D8F0"/>
                </a:solidFill>
                <a:latin typeface="Inter"/>
                <a:ea typeface="Inter"/>
                <a:cs typeface="Inter"/>
              </a:rPr>
              <a:t>From Xiamen to North America, one team takes full ownership</a:t>
            </a:r>
            <a:endParaRPr lang="en-US" sz="1500">
              <a:solidFill>
                <a:srgbClr val="C0D8F0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37" name="TextBox"/>
          <p:cNvSpPr txBox="1"/>
          <p:nvPr/>
        </p:nvSpPr>
        <p:spPr>
          <a:xfrm>
            <a:off x="12687300" y="8410575"/>
            <a:ext cx="2675725" cy="3238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sz="2100" spc="225">
                <a:solidFill>
                  <a:srgbClr val="8BB3DA"/>
                </a:solidFill>
                <a:latin typeface="Barlow Condensed Bold"/>
                <a:ea typeface="Barlow Condensed Bold"/>
                <a:cs typeface="Barlow Condensed Bold"/>
              </a:rPr>
              <a:t>ONE TEAM · ONE CHAIN</a:t>
            </a:r>
            <a:endParaRPr lang="en-US" sz="2100" spc="225">
              <a:solidFill>
                <a:srgbClr val="8BB3DA"/>
              </a:solidFill>
              <a:latin typeface="Barlow Condensed Bold"/>
              <a:ea typeface="Barlow Condensed Bold"/>
              <a:cs typeface="Barlow Condense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GX">
  <a:themeElements>
    <a:clrScheme name="PAGX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GX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AGX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4372</Words>
  <Application>WPS 演示</Application>
  <PresentationFormat/>
  <Paragraphs>392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宋体</vt:lpstr>
      <vt:lpstr>Wingdings</vt:lpstr>
      <vt:lpstr>Barlow Condensed Bold</vt:lpstr>
      <vt:lpstr>FFont-Family</vt:lpstr>
      <vt:lpstr>Barlow Condensed</vt:lpstr>
      <vt:lpstr>Noto Sans SC</vt:lpstr>
      <vt:lpstr>Inter</vt:lpstr>
      <vt:lpstr>Inter Bold</vt:lpstr>
      <vt:lpstr>Calibri</vt:lpstr>
      <vt:lpstr>微软雅黑</vt:lpstr>
      <vt:lpstr>Arial Unicode MS</vt:lpstr>
      <vt:lpstr>PAGX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冰淇淋</cp:lastModifiedBy>
  <cp:revision>4</cp:revision>
  <dcterms:created xsi:type="dcterms:W3CDTF">2026-09-15T08:11:00Z</dcterms:created>
  <dcterms:modified xsi:type="dcterms:W3CDTF">2026-09-15T09:32:57Z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2052-12.1.0.28488</vt:lpwstr>
  </property>
  <property fmtid="{D5CDD505-2E9C-101B-9397-08002B2CF9AE}" pid="3" name="ICV">
    <vt:lpwstr>5651FA2535254B51B5720AF33ABE354A_12</vt:lpwstr>
  </property>
</Properties>
</file>